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tmp" ContentType="image/p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7004050" cy="9290050"/>
  <p:defaultTextStyle>
    <a:defPPr>
      <a:defRPr lang="en-US"/>
    </a:defPPr>
    <a:lvl1pPr marL="0" algn="l" defTabSz="2818918" rtl="0" eaLnBrk="1" latinLnBrk="0" hangingPunct="1">
      <a:defRPr sz="5800" kern="1200">
        <a:solidFill>
          <a:schemeClr val="tx1"/>
        </a:solidFill>
        <a:latin typeface="+mn-lt"/>
        <a:ea typeface="+mn-ea"/>
        <a:cs typeface="+mn-cs"/>
      </a:defRPr>
    </a:lvl1pPr>
    <a:lvl2pPr marL="1409463" algn="l" defTabSz="2818918" rtl="0" eaLnBrk="1" latinLnBrk="0" hangingPunct="1">
      <a:defRPr sz="5800" kern="1200">
        <a:solidFill>
          <a:schemeClr val="tx1"/>
        </a:solidFill>
        <a:latin typeface="+mn-lt"/>
        <a:ea typeface="+mn-ea"/>
        <a:cs typeface="+mn-cs"/>
      </a:defRPr>
    </a:lvl2pPr>
    <a:lvl3pPr marL="2818918" algn="l" defTabSz="2818918" rtl="0" eaLnBrk="1" latinLnBrk="0" hangingPunct="1">
      <a:defRPr sz="5800" kern="1200">
        <a:solidFill>
          <a:schemeClr val="tx1"/>
        </a:solidFill>
        <a:latin typeface="+mn-lt"/>
        <a:ea typeface="+mn-ea"/>
        <a:cs typeface="+mn-cs"/>
      </a:defRPr>
    </a:lvl3pPr>
    <a:lvl4pPr marL="4228381" algn="l" defTabSz="2818918" rtl="0" eaLnBrk="1" latinLnBrk="0" hangingPunct="1">
      <a:defRPr sz="5800" kern="1200">
        <a:solidFill>
          <a:schemeClr val="tx1"/>
        </a:solidFill>
        <a:latin typeface="+mn-lt"/>
        <a:ea typeface="+mn-ea"/>
        <a:cs typeface="+mn-cs"/>
      </a:defRPr>
    </a:lvl4pPr>
    <a:lvl5pPr marL="5637836" algn="l" defTabSz="2818918" rtl="0" eaLnBrk="1" latinLnBrk="0" hangingPunct="1">
      <a:defRPr sz="5800" kern="1200">
        <a:solidFill>
          <a:schemeClr val="tx1"/>
        </a:solidFill>
        <a:latin typeface="+mn-lt"/>
        <a:ea typeface="+mn-ea"/>
        <a:cs typeface="+mn-cs"/>
      </a:defRPr>
    </a:lvl5pPr>
    <a:lvl6pPr marL="7047300" algn="l" defTabSz="2818918" rtl="0" eaLnBrk="1" latinLnBrk="0" hangingPunct="1">
      <a:defRPr sz="5800" kern="1200">
        <a:solidFill>
          <a:schemeClr val="tx1"/>
        </a:solidFill>
        <a:latin typeface="+mn-lt"/>
        <a:ea typeface="+mn-ea"/>
        <a:cs typeface="+mn-cs"/>
      </a:defRPr>
    </a:lvl6pPr>
    <a:lvl7pPr marL="8456755" algn="l" defTabSz="2818918" rtl="0" eaLnBrk="1" latinLnBrk="0" hangingPunct="1">
      <a:defRPr sz="5800" kern="1200">
        <a:solidFill>
          <a:schemeClr val="tx1"/>
        </a:solidFill>
        <a:latin typeface="+mn-lt"/>
        <a:ea typeface="+mn-ea"/>
        <a:cs typeface="+mn-cs"/>
      </a:defRPr>
    </a:lvl7pPr>
    <a:lvl8pPr marL="9866218" algn="l" defTabSz="2818918" rtl="0" eaLnBrk="1" latinLnBrk="0" hangingPunct="1">
      <a:defRPr sz="5800" kern="1200">
        <a:solidFill>
          <a:schemeClr val="tx1"/>
        </a:solidFill>
        <a:latin typeface="+mn-lt"/>
        <a:ea typeface="+mn-ea"/>
        <a:cs typeface="+mn-cs"/>
      </a:defRPr>
    </a:lvl8pPr>
    <a:lvl9pPr marL="11275677" algn="l" defTabSz="2818918"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74" autoAdjust="0"/>
    <p:restoredTop sz="94629" autoAdjust="0"/>
  </p:normalViewPr>
  <p:slideViewPr>
    <p:cSldViewPr>
      <p:cViewPr>
        <p:scale>
          <a:sx n="33" d="100"/>
          <a:sy n="33" d="100"/>
        </p:scale>
        <p:origin x="-544" y="-360"/>
      </p:cViewPr>
      <p:guideLst>
        <p:guide orient="horz" pos="6912"/>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43400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6" name="Rectangle 15"/>
          <p:cNvSpPr/>
          <p:nvPr userDrawn="1"/>
        </p:nvSpPr>
        <p:spPr>
          <a:xfrm>
            <a:off x="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7" name="Rectangle 16"/>
          <p:cNvSpPr/>
          <p:nvPr userDrawn="1"/>
        </p:nvSpPr>
        <p:spPr>
          <a:xfrm>
            <a:off x="0" y="0"/>
            <a:ext cx="438912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8" name="Rectangle 17"/>
          <p:cNvSpPr/>
          <p:nvPr userDrawn="1"/>
        </p:nvSpPr>
        <p:spPr>
          <a:xfrm>
            <a:off x="0" y="19202400"/>
            <a:ext cx="438912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pic>
        <p:nvPicPr>
          <p:cNvPr id="6" name="Picture 16" descr="PosterTemplateCopyright"/>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828806" y="21717003"/>
            <a:ext cx="1974368" cy="14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Instructions"/>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smtClean="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smtClean="0">
                <a:solidFill>
                  <a:srgbClr val="7F7F7F"/>
                </a:solidFill>
                <a:latin typeface="+mn-lt"/>
                <a:cs typeface="Calibri" panose="020F0502020204030204" pitchFamily="34" charset="0"/>
              </a:rPr>
              <a:t>This poster template is 24” high by 48” wide .</a:t>
            </a:r>
            <a:r>
              <a:rPr lang="en-US" sz="3200" baseline="0" dirty="0" smtClean="0">
                <a:solidFill>
                  <a:srgbClr val="7F7F7F"/>
                </a:solidFill>
                <a:latin typeface="+mn-lt"/>
                <a:cs typeface="Calibri" panose="020F0502020204030204" pitchFamily="34" charset="0"/>
              </a:rPr>
              <a:t> </a:t>
            </a:r>
            <a:r>
              <a:rPr lang="en-US" sz="3200" dirty="0" smtClean="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smtClean="0">
                <a:solidFill>
                  <a:srgbClr val="7F7F7F"/>
                </a:solidFill>
                <a:latin typeface="+mn-lt"/>
                <a:cs typeface="Calibri" panose="020F0502020204030204" pitchFamily="34" charset="0"/>
              </a:rPr>
              <a:t>Placeholders</a:t>
            </a:r>
            <a:r>
              <a:rPr sz="5400" dirty="0" smtClean="0">
                <a:solidFill>
                  <a:srgbClr val="7F7F7F"/>
                </a:solidFill>
                <a:latin typeface="+mn-lt"/>
                <a:cs typeface="Calibri" panose="020F0502020204030204" pitchFamily="34" charset="0"/>
              </a:rPr>
              <a:t>:</a:t>
            </a:r>
            <a:endParaRPr sz="5400" dirty="0">
              <a:solidFill>
                <a:srgbClr val="7F7F7F"/>
              </a:solidFill>
              <a:latin typeface="+mn-lt"/>
              <a:cs typeface="Calibri" panose="020F0502020204030204" pitchFamily="34" charset="0"/>
            </a:endParaRP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smtClean="0">
                <a:solidFill>
                  <a:srgbClr val="7F7F7F"/>
                </a:solidFill>
                <a:latin typeface="Calibri" pitchFamily="34" charset="0"/>
                <a:cs typeface="Calibri" panose="020F0502020204030204" pitchFamily="34" charset="0"/>
              </a:rPr>
              <a:t>various elements included</a:t>
            </a:r>
            <a:r>
              <a:rPr sz="3200" dirty="0" smtClean="0">
                <a:solidFill>
                  <a:srgbClr val="7F7F7F"/>
                </a:solidFill>
                <a:latin typeface="Calibri" pitchFamily="34" charset="0"/>
                <a:cs typeface="Calibri" panose="020F0502020204030204" pitchFamily="34" charset="0"/>
              </a:rPr>
              <a:t> </a:t>
            </a:r>
            <a:r>
              <a:rPr sz="3200" dirty="0">
                <a:solidFill>
                  <a:srgbClr val="7F7F7F"/>
                </a:solidFill>
                <a:latin typeface="Calibri" pitchFamily="34" charset="0"/>
                <a:cs typeface="Calibri" panose="020F0502020204030204" pitchFamily="34" charset="0"/>
              </a:rPr>
              <a:t>in this </a:t>
            </a:r>
            <a:r>
              <a:rPr lang="en-US" sz="3200" dirty="0" smtClean="0">
                <a:solidFill>
                  <a:srgbClr val="7F7F7F"/>
                </a:solidFill>
                <a:latin typeface="Calibri" pitchFamily="34" charset="0"/>
                <a:cs typeface="Calibri" panose="020F0502020204030204" pitchFamily="34" charset="0"/>
              </a:rPr>
              <a:t>poster are ones</a:t>
            </a:r>
            <a:r>
              <a:rPr lang="en-US" sz="3200" baseline="0" dirty="0" smtClean="0">
                <a:solidFill>
                  <a:srgbClr val="7F7F7F"/>
                </a:solidFill>
                <a:latin typeface="Calibri" pitchFamily="34" charset="0"/>
                <a:cs typeface="Calibri" panose="020F0502020204030204" pitchFamily="34" charset="0"/>
              </a:rPr>
              <a:t> we often see in medical, research, and scientific posters.</a:t>
            </a:r>
            <a:r>
              <a:rPr sz="3200" dirty="0" smtClean="0">
                <a:solidFill>
                  <a:srgbClr val="7F7F7F"/>
                </a:solidFill>
                <a:latin typeface="Calibri" pitchFamily="34" charset="0"/>
                <a:cs typeface="Calibri" panose="020F0502020204030204" pitchFamily="34" charset="0"/>
              </a:rPr>
              <a:t> </a:t>
            </a:r>
            <a:r>
              <a:rPr lang="en-US" sz="3200" dirty="0" smtClean="0">
                <a:solidFill>
                  <a:srgbClr val="7F7F7F"/>
                </a:solidFill>
                <a:latin typeface="Calibri" pitchFamily="34" charset="0"/>
                <a:cs typeface="Calibri" panose="020F0502020204030204" pitchFamily="34" charset="0"/>
              </a:rPr>
              <a:t>Feel</a:t>
            </a:r>
            <a:r>
              <a:rPr lang="en-US" sz="32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smtClean="0">
                <a:solidFill>
                  <a:srgbClr val="7F7F7F"/>
                </a:solidFill>
                <a:latin typeface="Calibri" pitchFamily="34" charset="0"/>
                <a:cs typeface="Calibri" panose="020F0502020204030204" pitchFamily="34" charset="0"/>
              </a:rPr>
              <a:t>Image</a:t>
            </a:r>
            <a:r>
              <a:rPr lang="en-US" sz="5400" baseline="0" dirty="0" smtClean="0">
                <a:solidFill>
                  <a:srgbClr val="7F7F7F"/>
                </a:solidFill>
                <a:latin typeface="Calibri" pitchFamily="34" charset="0"/>
                <a:cs typeface="Calibri" panose="020F0502020204030204" pitchFamily="34" charset="0"/>
              </a:rPr>
              <a:t> Quality</a:t>
            </a:r>
            <a:r>
              <a:rPr lang="en-US" sz="5400" dirty="0" smtClean="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smtClean="0">
                <a:solidFill>
                  <a:srgbClr val="7F7F7F"/>
                </a:solidFill>
                <a:latin typeface="Calibri" pitchFamily="34" charset="0"/>
                <a:cs typeface="Calibri" panose="020F0502020204030204" pitchFamily="34" charset="0"/>
              </a:rPr>
              <a:t>Insert, Picture</a:t>
            </a:r>
            <a:r>
              <a:rPr lang="en-US" sz="32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smtClean="0">
                <a:solidFill>
                  <a:srgbClr val="7F7F7F"/>
                </a:solidFill>
                <a:latin typeface="Calibri" pitchFamily="34" charset="0"/>
                <a:cs typeface="Calibri" panose="020F0502020204030204" pitchFamily="34" charset="0"/>
              </a:rPr>
              <a:t>150-200 pixels per inch in their final printed size</a:t>
            </a:r>
            <a:r>
              <a:rPr lang="en-US" sz="3200" dirty="0" smtClean="0">
                <a:solidFill>
                  <a:srgbClr val="7F7F7F"/>
                </a:solidFill>
                <a:latin typeface="Calibri" pitchFamily="34" charset="0"/>
                <a:cs typeface="Calibri" panose="020F0502020204030204" pitchFamily="34" charset="0"/>
              </a:rPr>
              <a:t>. For instance, a 1600 x 1200 pixel</a:t>
            </a:r>
            <a:r>
              <a:rPr lang="en-US" sz="3200" baseline="0" dirty="0" smtClean="0">
                <a:solidFill>
                  <a:srgbClr val="7F7F7F"/>
                </a:solidFill>
                <a:latin typeface="Calibri" pitchFamily="34" charset="0"/>
                <a:cs typeface="Calibri" panose="020F0502020204030204" pitchFamily="34" charset="0"/>
              </a:rPr>
              <a:t> photo will usually look fine up to </a:t>
            </a:r>
            <a:r>
              <a:rPr lang="en-US" sz="32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r>
              <a:rPr lang="en-US" sz="2800" dirty="0" smtClean="0">
                <a:solidFill>
                  <a:srgbClr val="7F7F7F"/>
                </a:solidFill>
                <a:latin typeface="Calibri" pitchFamily="34" charset="0"/>
                <a:cs typeface="Calibri" panose="020F0502020204030204" pitchFamily="34" charset="0"/>
              </a:rPr>
              <a:t/>
            </a:r>
            <a:br>
              <a:rPr lang="en-US" sz="2800" dirty="0" smtClean="0">
                <a:solidFill>
                  <a:srgbClr val="7F7F7F"/>
                </a:solidFill>
                <a:latin typeface="Calibri" pitchFamily="34" charset="0"/>
                <a:cs typeface="Calibri" panose="020F0502020204030204" pitchFamily="34" charset="0"/>
              </a:rPr>
            </a:br>
            <a:r>
              <a:rPr lang="en-US" sz="28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439840" y="0"/>
            <a:ext cx="6949440" cy="21945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smtClean="0">
                  <a:solidFill>
                    <a:schemeClr val="bg1">
                      <a:lumMod val="50000"/>
                    </a:schemeClr>
                  </a:solidFill>
                  <a:latin typeface="Calibri" pitchFamily="34" charset="0"/>
                  <a:cs typeface="Calibri" panose="020F0502020204030204" pitchFamily="34" charset="0"/>
                </a:rPr>
                <a:t>Change</a:t>
              </a:r>
              <a:r>
                <a:rPr lang="en-US" sz="5400" baseline="0" dirty="0" smtClean="0">
                  <a:solidFill>
                    <a:schemeClr val="bg1">
                      <a:lumMod val="50000"/>
                    </a:schemeClr>
                  </a:solidFill>
                  <a:latin typeface="Calibri" pitchFamily="34" charset="0"/>
                  <a:cs typeface="Calibri" panose="020F0502020204030204" pitchFamily="34" charset="0"/>
                </a:rPr>
                <a:t> Color Theme</a:t>
              </a:r>
              <a:r>
                <a:rPr lang="en-US" sz="5400" dirty="0" smtClean="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smtClean="0">
                  <a:solidFill>
                    <a:schemeClr val="bg1">
                      <a:lumMod val="50000"/>
                    </a:schemeClr>
                  </a:solidFill>
                  <a:latin typeface="Calibri" pitchFamily="34" charset="0"/>
                  <a:cs typeface="Calibri" panose="020F0502020204030204" pitchFamily="34" charset="0"/>
                </a:rPr>
                <a:t>Design</a:t>
              </a:r>
              <a:r>
                <a:rPr lang="en-US" sz="3200" baseline="0" dirty="0" smtClean="0">
                  <a:solidFill>
                    <a:schemeClr val="bg1">
                      <a:lumMod val="50000"/>
                    </a:schemeClr>
                  </a:solidFill>
                  <a:latin typeface="Calibri" pitchFamily="34" charset="0"/>
                  <a:cs typeface="Calibri" panose="020F0502020204030204" pitchFamily="34" charset="0"/>
                </a:rPr>
                <a:t> tab, then select the </a:t>
              </a:r>
              <a:r>
                <a:rPr lang="en-US" sz="3200" b="1" baseline="0" dirty="0" smtClean="0">
                  <a:solidFill>
                    <a:schemeClr val="bg1">
                      <a:lumMod val="50000"/>
                    </a:schemeClr>
                  </a:solidFill>
                  <a:latin typeface="Calibri" pitchFamily="34" charset="0"/>
                  <a:cs typeface="Calibri" panose="020F0502020204030204" pitchFamily="34" charset="0"/>
                </a:rPr>
                <a:t>Colors</a:t>
              </a:r>
              <a:r>
                <a:rPr lang="en-US" sz="32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smtClean="0">
                  <a:solidFill>
                    <a:schemeClr val="bg1">
                      <a:lumMod val="50000"/>
                    </a:schemeClr>
                  </a:solidFill>
                  <a:latin typeface="Calibri" pitchFamily="34" charset="0"/>
                  <a:cs typeface="Calibri" panose="020F0502020204030204" pitchFamily="34" charset="0"/>
                </a:rPr>
                <a:t>Once your poster file is ready, visit</a:t>
              </a:r>
              <a:r>
                <a:rPr lang="en-US" sz="3200" baseline="0" dirty="0" smtClean="0">
                  <a:solidFill>
                    <a:schemeClr val="bg1">
                      <a:lumMod val="50000"/>
                    </a:schemeClr>
                  </a:solidFill>
                  <a:latin typeface="Calibri" pitchFamily="34" charset="0"/>
                  <a:cs typeface="Calibri" panose="020F0502020204030204" pitchFamily="34" charset="0"/>
                </a:rPr>
                <a:t> </a:t>
              </a:r>
              <a:r>
                <a:rPr lang="en-US" sz="3200" b="1" baseline="0" dirty="0" smtClean="0">
                  <a:solidFill>
                    <a:schemeClr val="bg1">
                      <a:lumMod val="50000"/>
                    </a:schemeClr>
                  </a:solidFill>
                  <a:latin typeface="Calibri" pitchFamily="34" charset="0"/>
                  <a:cs typeface="Calibri" panose="020F0502020204030204" pitchFamily="34" charset="0"/>
                </a:rPr>
                <a:t>www.genigraphics.com</a:t>
              </a:r>
              <a:r>
                <a:rPr lang="en-US" sz="32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smtClean="0">
                  <a:solidFill>
                    <a:schemeClr val="bg1">
                      <a:lumMod val="50000"/>
                    </a:schemeClr>
                  </a:solidFill>
                  <a:latin typeface="Calibri" pitchFamily="34" charset="0"/>
                  <a:cs typeface="Calibri" panose="020F0502020204030204" pitchFamily="34" charset="0"/>
                </a:rPr>
                <a:t>US and Canada:  1-800-790-4001</a:t>
              </a:r>
              <a:br>
                <a:rPr lang="en-US" sz="3200" baseline="0" dirty="0" smtClean="0">
                  <a:solidFill>
                    <a:schemeClr val="bg1">
                      <a:lumMod val="50000"/>
                    </a:schemeClr>
                  </a:solidFill>
                  <a:latin typeface="Calibri" pitchFamily="34" charset="0"/>
                  <a:cs typeface="Calibri" panose="020F0502020204030204" pitchFamily="34" charset="0"/>
                </a:rPr>
              </a:br>
              <a:r>
                <a:rPr lang="en-US" sz="32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800" dirty="0" smtClean="0">
                  <a:solidFill>
                    <a:schemeClr val="bg1">
                      <a:lumMod val="50000"/>
                    </a:schemeClr>
                  </a:solidFill>
                  <a:latin typeface="Calibri" pitchFamily="34" charset="0"/>
                  <a:cs typeface="Calibri" panose="020F0502020204030204" pitchFamily="34" charset="0"/>
                </a:rPr>
                <a:t/>
              </a:r>
              <a:br>
                <a:rPr lang="en-US" sz="2800" dirty="0" smtClean="0">
                  <a:solidFill>
                    <a:schemeClr val="bg1">
                      <a:lumMod val="50000"/>
                    </a:schemeClr>
                  </a:solidFill>
                  <a:latin typeface="Calibri" pitchFamily="34" charset="0"/>
                  <a:cs typeface="Calibri" panose="020F0502020204030204" pitchFamily="34" charset="0"/>
                </a:rPr>
              </a:br>
              <a:r>
                <a:rPr lang="en-US" sz="28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spTree>
    <p:extLst>
      <p:ext uri="{BB962C8B-B14F-4D97-AF65-F5344CB8AC3E}">
        <p14:creationId xmlns:p14="http://schemas.microsoft.com/office/powerpoint/2010/main" val="381294480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282033" tIns="141018" rIns="282033" bIns="141018"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194560" y="5120644"/>
            <a:ext cx="39502080" cy="14483082"/>
          </a:xfrm>
          <a:prstGeom prst="rect">
            <a:avLst/>
          </a:prstGeom>
        </p:spPr>
        <p:txBody>
          <a:bodyPr vert="horz" lIns="282033" tIns="141018" rIns="282033" bIns="1410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194560" y="20340322"/>
            <a:ext cx="10241280" cy="1168400"/>
          </a:xfrm>
          <a:prstGeom prst="rect">
            <a:avLst/>
          </a:prstGeom>
        </p:spPr>
        <p:txBody>
          <a:bodyPr vert="horz" lIns="282033" tIns="141018" rIns="282033" bIns="141018" rtlCol="0" anchor="ctr"/>
          <a:lstStyle>
            <a:lvl1pPr algn="l">
              <a:defRPr sz="3900">
                <a:solidFill>
                  <a:schemeClr val="tx1">
                    <a:tint val="75000"/>
                  </a:schemeClr>
                </a:solidFill>
              </a:defRPr>
            </a:lvl1pPr>
          </a:lstStyle>
          <a:p>
            <a:fld id="{985D6BDF-9D0E-4E2B-85B8-D8F4790360C9}" type="datetimeFigureOut">
              <a:rPr lang="en-US" smtClean="0"/>
              <a:t>10/20/14</a:t>
            </a:fld>
            <a:endParaRPr lang="en-US" dirty="0"/>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282033" tIns="141018" rIns="282033" bIns="141018" rtlCol="0" anchor="ctr"/>
          <a:lstStyle>
            <a:lvl1pPr algn="ctr">
              <a:defRPr sz="3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282033" tIns="141018" rIns="282033" bIns="141018" rtlCol="0" anchor="ctr"/>
          <a:lstStyle>
            <a:lvl1pPr algn="r">
              <a:defRPr sz="39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xmlns:p14="http://schemas.microsoft.com/office/powerpoint/2010/main" id="1" dur="indefinite" restart="never" nodeType="tmRoot"/>
      </p:par>
    </p:tnLst>
  </p:timing>
  <p:txStyles>
    <p:titleStyle>
      <a:lvl1pPr algn="ctr" defTabSz="2820325" rtl="0" eaLnBrk="1" latinLnBrk="0" hangingPunct="1">
        <a:spcBef>
          <a:spcPct val="0"/>
        </a:spcBef>
        <a:buNone/>
        <a:defRPr sz="5100" kern="1200">
          <a:solidFill>
            <a:schemeClr val="tx1"/>
          </a:solidFill>
          <a:latin typeface="+mj-lt"/>
          <a:ea typeface="+mj-ea"/>
          <a:cs typeface="+mj-cs"/>
        </a:defRPr>
      </a:lvl1pPr>
    </p:titleStyle>
    <p:bodyStyle>
      <a:lvl1pPr marL="293784"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1pPr>
      <a:lvl2pPr marL="587566"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881353"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3pPr>
      <a:lvl4pPr marL="1175135"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1468921" indent="-293784" algn="l" defTabSz="2820325"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7755896"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6pPr>
      <a:lvl7pPr marL="9166059"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7pPr>
      <a:lvl8pPr marL="10576223"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8pPr>
      <a:lvl9pPr marL="11986384" indent="-705081" algn="l" defTabSz="2820325" rtl="0" eaLnBrk="1" latinLnBrk="0" hangingPunct="1">
        <a:spcBef>
          <a:spcPct val="20000"/>
        </a:spcBef>
        <a:buFont typeface="Arial" pitchFamily="34" charset="0"/>
        <a:buChar char="•"/>
        <a:defRPr sz="6300" kern="1200">
          <a:solidFill>
            <a:schemeClr val="tx1"/>
          </a:solidFill>
          <a:latin typeface="+mn-lt"/>
          <a:ea typeface="+mn-ea"/>
          <a:cs typeface="+mn-cs"/>
        </a:defRPr>
      </a:lvl9pPr>
    </p:bodyStyle>
    <p:otherStyle>
      <a:defPPr>
        <a:defRPr lang="en-US"/>
      </a:defPPr>
      <a:lvl1pPr marL="0" algn="l" defTabSz="2820325" rtl="0" eaLnBrk="1" latinLnBrk="0" hangingPunct="1">
        <a:defRPr sz="5600" kern="1200">
          <a:solidFill>
            <a:schemeClr val="tx1"/>
          </a:solidFill>
          <a:latin typeface="+mn-lt"/>
          <a:ea typeface="+mn-ea"/>
          <a:cs typeface="+mn-cs"/>
        </a:defRPr>
      </a:lvl1pPr>
      <a:lvl2pPr marL="1410164" algn="l" defTabSz="2820325" rtl="0" eaLnBrk="1" latinLnBrk="0" hangingPunct="1">
        <a:defRPr sz="5600" kern="1200">
          <a:solidFill>
            <a:schemeClr val="tx1"/>
          </a:solidFill>
          <a:latin typeface="+mn-lt"/>
          <a:ea typeface="+mn-ea"/>
          <a:cs typeface="+mn-cs"/>
        </a:defRPr>
      </a:lvl2pPr>
      <a:lvl3pPr marL="2820325" algn="l" defTabSz="2820325" rtl="0" eaLnBrk="1" latinLnBrk="0" hangingPunct="1">
        <a:defRPr sz="5600" kern="1200">
          <a:solidFill>
            <a:schemeClr val="tx1"/>
          </a:solidFill>
          <a:latin typeface="+mn-lt"/>
          <a:ea typeface="+mn-ea"/>
          <a:cs typeface="+mn-cs"/>
        </a:defRPr>
      </a:lvl3pPr>
      <a:lvl4pPr marL="4230491" algn="l" defTabSz="2820325" rtl="0" eaLnBrk="1" latinLnBrk="0" hangingPunct="1">
        <a:defRPr sz="5600" kern="1200">
          <a:solidFill>
            <a:schemeClr val="tx1"/>
          </a:solidFill>
          <a:latin typeface="+mn-lt"/>
          <a:ea typeface="+mn-ea"/>
          <a:cs typeface="+mn-cs"/>
        </a:defRPr>
      </a:lvl4pPr>
      <a:lvl5pPr marL="5640652" algn="l" defTabSz="2820325" rtl="0" eaLnBrk="1" latinLnBrk="0" hangingPunct="1">
        <a:defRPr sz="5600" kern="1200">
          <a:solidFill>
            <a:schemeClr val="tx1"/>
          </a:solidFill>
          <a:latin typeface="+mn-lt"/>
          <a:ea typeface="+mn-ea"/>
          <a:cs typeface="+mn-cs"/>
        </a:defRPr>
      </a:lvl5pPr>
      <a:lvl6pPr marL="7050815" algn="l" defTabSz="2820325" rtl="0" eaLnBrk="1" latinLnBrk="0" hangingPunct="1">
        <a:defRPr sz="5600" kern="1200">
          <a:solidFill>
            <a:schemeClr val="tx1"/>
          </a:solidFill>
          <a:latin typeface="+mn-lt"/>
          <a:ea typeface="+mn-ea"/>
          <a:cs typeface="+mn-cs"/>
        </a:defRPr>
      </a:lvl6pPr>
      <a:lvl7pPr marL="8460976" algn="l" defTabSz="2820325" rtl="0" eaLnBrk="1" latinLnBrk="0" hangingPunct="1">
        <a:defRPr sz="5600" kern="1200">
          <a:solidFill>
            <a:schemeClr val="tx1"/>
          </a:solidFill>
          <a:latin typeface="+mn-lt"/>
          <a:ea typeface="+mn-ea"/>
          <a:cs typeface="+mn-cs"/>
        </a:defRPr>
      </a:lvl7pPr>
      <a:lvl8pPr marL="9871140" algn="l" defTabSz="2820325" rtl="0" eaLnBrk="1" latinLnBrk="0" hangingPunct="1">
        <a:defRPr sz="5600" kern="1200">
          <a:solidFill>
            <a:schemeClr val="tx1"/>
          </a:solidFill>
          <a:latin typeface="+mn-lt"/>
          <a:ea typeface="+mn-ea"/>
          <a:cs typeface="+mn-cs"/>
        </a:defRPr>
      </a:lvl8pPr>
      <a:lvl9pPr marL="11281306" algn="l" defTabSz="2820325"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image" Target="../media/image13.emf"/><Relationship Id="rId13" Type="http://schemas.openxmlformats.org/officeDocument/2006/relationships/image" Target="../media/image14.emf"/><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tmp"/><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9126" y="7835423"/>
            <a:ext cx="30866833" cy="13686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 Box 122"/>
          <p:cNvSpPr txBox="1">
            <a:spLocks noChangeArrowheads="1"/>
          </p:cNvSpPr>
          <p:nvPr/>
        </p:nvSpPr>
        <p:spPr bwMode="auto">
          <a:xfrm>
            <a:off x="825499" y="-179317"/>
            <a:ext cx="41986066" cy="2408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7456" tIns="293639" rIns="117456" bIns="29363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US" sz="7200" b="1" dirty="0">
                <a:solidFill>
                  <a:schemeClr val="bg1"/>
                </a:solidFill>
                <a:latin typeface="+mj-lt"/>
                <a:ea typeface="Verdana" panose="020B0604030504040204" pitchFamily="34" charset="0"/>
                <a:cs typeface="Verdana" panose="020B0604030504040204" pitchFamily="34" charset="0"/>
              </a:rPr>
              <a:t>Parental Perception of The </a:t>
            </a:r>
            <a:r>
              <a:rPr lang="en-US" sz="7200" b="1" dirty="0" err="1">
                <a:solidFill>
                  <a:schemeClr val="bg1"/>
                </a:solidFill>
                <a:latin typeface="+mj-lt"/>
                <a:ea typeface="Verdana" panose="020B0604030504040204" pitchFamily="34" charset="0"/>
                <a:cs typeface="Verdana" panose="020B0604030504040204" pitchFamily="34" charset="0"/>
              </a:rPr>
              <a:t>Transdisciplinary</a:t>
            </a:r>
            <a:r>
              <a:rPr lang="en-US" sz="7200" b="1" dirty="0">
                <a:solidFill>
                  <a:schemeClr val="bg1"/>
                </a:solidFill>
                <a:latin typeface="+mj-lt"/>
                <a:ea typeface="Verdana" panose="020B0604030504040204" pitchFamily="34" charset="0"/>
                <a:cs typeface="Verdana" panose="020B0604030504040204" pitchFamily="34" charset="0"/>
              </a:rPr>
              <a:t> Neurodevelopmental Diagnostic Team Evaluation </a:t>
            </a:r>
            <a:r>
              <a:rPr lang="en-US" sz="7200" b="1" dirty="0" smtClean="0">
                <a:solidFill>
                  <a:schemeClr val="bg1"/>
                </a:solidFill>
                <a:latin typeface="+mj-lt"/>
                <a:ea typeface="Verdana" panose="020B0604030504040204" pitchFamily="34" charset="0"/>
                <a:cs typeface="Verdana" panose="020B0604030504040204" pitchFamily="34" charset="0"/>
              </a:rPr>
              <a:t>Process</a:t>
            </a:r>
          </a:p>
          <a:p>
            <a:pPr algn="ctr"/>
            <a:r>
              <a:rPr lang="en-US" sz="4600" dirty="0">
                <a:solidFill>
                  <a:schemeClr val="bg1"/>
                </a:solidFill>
                <a:latin typeface="+mj-lt"/>
                <a:ea typeface="Verdana" panose="020B0604030504040204" pitchFamily="34" charset="0"/>
                <a:cs typeface="Verdana" panose="020B0604030504040204" pitchFamily="34" charset="0"/>
              </a:rPr>
              <a:t>Principal Investigator Eric Albers Ph.D</a:t>
            </a:r>
            <a:r>
              <a:rPr lang="en-US" sz="4600" dirty="0" smtClean="0">
                <a:solidFill>
                  <a:schemeClr val="bg1"/>
                </a:solidFill>
                <a:latin typeface="+mj-lt"/>
                <a:ea typeface="Verdana" panose="020B0604030504040204" pitchFamily="34" charset="0"/>
                <a:cs typeface="Verdana" panose="020B0604030504040204" pitchFamily="34" charset="0"/>
              </a:rPr>
              <a:t>., Co-Investigators Carol Broersma MSW and Jan </a:t>
            </a:r>
            <a:r>
              <a:rPr lang="en-US" sz="4600" dirty="0" err="1">
                <a:solidFill>
                  <a:schemeClr val="bg1"/>
                </a:solidFill>
                <a:latin typeface="+mj-lt"/>
                <a:ea typeface="Verdana" panose="020B0604030504040204" pitchFamily="34" charset="0"/>
                <a:cs typeface="Verdana" panose="020B0604030504040204" pitchFamily="34" charset="0"/>
              </a:rPr>
              <a:t>Marson</a:t>
            </a:r>
            <a:r>
              <a:rPr lang="en-US" sz="4600" dirty="0">
                <a:solidFill>
                  <a:schemeClr val="bg1"/>
                </a:solidFill>
                <a:latin typeface="+mj-lt"/>
                <a:ea typeface="Verdana" panose="020B0604030504040204" pitchFamily="34" charset="0"/>
                <a:cs typeface="Verdana" panose="020B0604030504040204" pitchFamily="34" charset="0"/>
              </a:rPr>
              <a:t> </a:t>
            </a:r>
            <a:r>
              <a:rPr lang="en-US" sz="4600" dirty="0" smtClean="0">
                <a:solidFill>
                  <a:schemeClr val="bg1"/>
                </a:solidFill>
                <a:latin typeface="+mj-lt"/>
                <a:ea typeface="Verdana" panose="020B0604030504040204" pitchFamily="34" charset="0"/>
                <a:cs typeface="Verdana" panose="020B0604030504040204" pitchFamily="34" charset="0"/>
              </a:rPr>
              <a:t>OTD</a:t>
            </a:r>
            <a:endParaRPr lang="en-US" sz="4600" dirty="0">
              <a:solidFill>
                <a:schemeClr val="bg1"/>
              </a:solidFill>
              <a:latin typeface="+mj-lt"/>
              <a:ea typeface="Verdana" panose="020B0604030504040204" pitchFamily="34" charset="0"/>
              <a:cs typeface="Verdana" panose="020B0604030504040204" pitchFamily="34" charset="0"/>
            </a:endParaRPr>
          </a:p>
        </p:txBody>
      </p:sp>
      <p:sp>
        <p:nvSpPr>
          <p:cNvPr id="13" name="Text Box 192"/>
          <p:cNvSpPr txBox="1">
            <a:spLocks noChangeArrowheads="1"/>
          </p:cNvSpPr>
          <p:nvPr/>
        </p:nvSpPr>
        <p:spPr bwMode="auto">
          <a:xfrm>
            <a:off x="37481776" y="7520633"/>
            <a:ext cx="6224939" cy="6047674"/>
          </a:xfrm>
          <a:prstGeom prst="rect">
            <a:avLst/>
          </a:prstGeom>
          <a:solidFill>
            <a:schemeClr val="bg1"/>
          </a:solidFill>
          <a:ln w="12700">
            <a:solidFill>
              <a:schemeClr val="accent1">
                <a:lumMod val="75000"/>
              </a:schemeClr>
            </a:solidFill>
          </a:ln>
          <a:effectLst/>
        </p:spPr>
        <p:txBody>
          <a:bodyPr wrap="square" lIns="137093" tIns="137093" rIns="137093" bIns="137093">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500" dirty="0" smtClean="0">
                <a:latin typeface="+mn-lt"/>
                <a:cs typeface="Times New Roman" panose="02020603050405020304" pitchFamily="18" charset="0"/>
              </a:rPr>
              <a:t>In </a:t>
            </a:r>
            <a:r>
              <a:rPr lang="en-US" sz="2500" dirty="0">
                <a:latin typeface="+mn-lt"/>
                <a:cs typeface="Times New Roman" panose="02020603050405020304" pitchFamily="18" charset="0"/>
              </a:rPr>
              <a:t>that the process of parent(s) of a child being assessed for autism can be anxiety provoking with a </a:t>
            </a:r>
            <a:r>
              <a:rPr lang="en-US" sz="2500" dirty="0" smtClean="0">
                <a:latin typeface="+mn-lt"/>
                <a:cs typeface="Times New Roman" panose="02020603050405020304" pitchFamily="18" charset="0"/>
              </a:rPr>
              <a:t>multitude </a:t>
            </a:r>
            <a:r>
              <a:rPr lang="en-US" sz="2500" dirty="0">
                <a:latin typeface="+mn-lt"/>
                <a:cs typeface="Times New Roman" panose="02020603050405020304" pitchFamily="18" charset="0"/>
              </a:rPr>
              <a:t>of emotional responses occurring and with the focus being primarily focused on the well-being of the child, this research </a:t>
            </a:r>
            <a:r>
              <a:rPr lang="en-US" sz="2500" dirty="0" smtClean="0">
                <a:latin typeface="+mn-lt"/>
                <a:cs typeface="Times New Roman" panose="02020603050405020304" pitchFamily="18" charset="0"/>
              </a:rPr>
              <a:t>project identifies </a:t>
            </a:r>
            <a:r>
              <a:rPr lang="en-US" sz="2500" dirty="0">
                <a:latin typeface="+mn-lt"/>
                <a:cs typeface="Times New Roman" panose="02020603050405020304" pitchFamily="18" charset="0"/>
              </a:rPr>
              <a:t>how the parent(s) themselves are effected by this experience thereby understanding how better to provide a family comprehensive </a:t>
            </a:r>
            <a:r>
              <a:rPr lang="en-US" sz="2500" dirty="0" smtClean="0">
                <a:latin typeface="+mn-lt"/>
                <a:cs typeface="Times New Roman" panose="02020603050405020304" pitchFamily="18" charset="0"/>
              </a:rPr>
              <a:t>intervention </a:t>
            </a:r>
            <a:r>
              <a:rPr lang="en-US" sz="2500" dirty="0">
                <a:latin typeface="+mn-lt"/>
                <a:cs typeface="Times New Roman" panose="02020603050405020304" pitchFamily="18" charset="0"/>
              </a:rPr>
              <a:t>approach. The purpose of this study is to understand the experience of parents prior, during, and after an assessment had been conducted with their child being either diagnosed or not diagnosed with autism</a:t>
            </a:r>
            <a:r>
              <a:rPr lang="en-US" sz="2500" dirty="0" smtClean="0">
                <a:latin typeface="+mn-lt"/>
                <a:cs typeface="Times New Roman" panose="02020603050405020304" pitchFamily="18" charset="0"/>
              </a:rPr>
              <a:t>.</a:t>
            </a:r>
            <a:endParaRPr lang="en-US" sz="2500" dirty="0">
              <a:latin typeface="+mn-lt"/>
              <a:cs typeface="Times New Roman" panose="02020603050405020304" pitchFamily="18" charset="0"/>
            </a:endParaRPr>
          </a:p>
        </p:txBody>
      </p:sp>
      <p:sp>
        <p:nvSpPr>
          <p:cNvPr id="11" name="Text Box 190"/>
          <p:cNvSpPr txBox="1">
            <a:spLocks noChangeArrowheads="1"/>
          </p:cNvSpPr>
          <p:nvPr/>
        </p:nvSpPr>
        <p:spPr bwMode="auto">
          <a:xfrm>
            <a:off x="215899" y="7572106"/>
            <a:ext cx="5904165" cy="11433764"/>
          </a:xfrm>
          <a:prstGeom prst="rect">
            <a:avLst/>
          </a:prstGeom>
          <a:solidFill>
            <a:schemeClr val="bg1"/>
          </a:solidFill>
          <a:ln w="12700">
            <a:solidFill>
              <a:schemeClr val="accent1">
                <a:lumMod val="75000"/>
              </a:schemeClr>
            </a:solidFill>
          </a:ln>
          <a:effectLst/>
        </p:spPr>
        <p:txBody>
          <a:bodyPr wrap="square" lIns="137093" tIns="137093" rIns="137093" bIns="137093">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500" dirty="0">
                <a:latin typeface="+mn-lt"/>
                <a:cs typeface="Times New Roman" panose="02020603050405020304" pitchFamily="18" charset="0"/>
              </a:rPr>
              <a:t> </a:t>
            </a:r>
            <a:r>
              <a:rPr lang="en-US" sz="2500" dirty="0" smtClean="0">
                <a:latin typeface="+mn-lt"/>
                <a:cs typeface="Times New Roman" panose="02020603050405020304" pitchFamily="18" charset="0"/>
              </a:rPr>
              <a:t>The </a:t>
            </a:r>
            <a:r>
              <a:rPr lang="en-US" sz="2500" dirty="0">
                <a:latin typeface="+mn-lt"/>
                <a:cs typeface="Times New Roman" panose="02020603050405020304" pitchFamily="18" charset="0"/>
              </a:rPr>
              <a:t>University Center for Autism and </a:t>
            </a:r>
            <a:r>
              <a:rPr lang="en-US" sz="2500" dirty="0" smtClean="0">
                <a:latin typeface="+mn-lt"/>
                <a:cs typeface="Times New Roman" panose="02020603050405020304" pitchFamily="18" charset="0"/>
              </a:rPr>
              <a:t>Neurodevelopmental </a:t>
            </a:r>
            <a:r>
              <a:rPr lang="en-US" sz="2500" dirty="0">
                <a:latin typeface="+mn-lt"/>
                <a:cs typeface="Times New Roman" panose="02020603050405020304" pitchFamily="18" charset="0"/>
              </a:rPr>
              <a:t>Disorders  </a:t>
            </a:r>
            <a:r>
              <a:rPr lang="en-US" sz="2500" dirty="0" smtClean="0">
                <a:latin typeface="+mn-lt"/>
                <a:cs typeface="Times New Roman" panose="02020603050405020304" pitchFamily="18" charset="0"/>
              </a:rPr>
              <a:t>(UCAN) </a:t>
            </a:r>
            <a:r>
              <a:rPr lang="en-US" sz="2500" dirty="0">
                <a:latin typeface="+mn-lt"/>
                <a:cs typeface="Times New Roman" panose="02020603050405020304" pitchFamily="18" charset="0"/>
              </a:rPr>
              <a:t>group, which is housed in the Department of Speech and </a:t>
            </a:r>
            <a:r>
              <a:rPr lang="en-US" sz="2500" dirty="0" smtClean="0">
                <a:latin typeface="+mn-lt"/>
                <a:cs typeface="Times New Roman" panose="02020603050405020304" pitchFamily="18" charset="0"/>
              </a:rPr>
              <a:t>Audiology based </a:t>
            </a:r>
            <a:r>
              <a:rPr lang="en-US" sz="2500" dirty="0">
                <a:latin typeface="+mn-lt"/>
                <a:cs typeface="Times New Roman" panose="02020603050405020304" pitchFamily="18" charset="0"/>
              </a:rPr>
              <a:t>at the University of Nevada School of Medicine  is a </a:t>
            </a:r>
            <a:r>
              <a:rPr lang="en-US" sz="2500" dirty="0" smtClean="0">
                <a:latin typeface="+mn-lt"/>
                <a:cs typeface="Times New Roman" panose="02020603050405020304" pitchFamily="18" charset="0"/>
              </a:rPr>
              <a:t>clinical multi-disciplinary </a:t>
            </a:r>
            <a:r>
              <a:rPr lang="en-US" sz="2500" dirty="0">
                <a:latin typeface="+mn-lt"/>
                <a:cs typeface="Times New Roman" panose="02020603050405020304" pitchFamily="18" charset="0"/>
              </a:rPr>
              <a:t>team comprised of professionals from a variety of disciplines including speech pathology, occupational therapy, developmental pediatrics, child psychiatry, psychology, and special education. The team </a:t>
            </a:r>
            <a:r>
              <a:rPr lang="en-US" sz="2500" dirty="0" smtClean="0">
                <a:latin typeface="+mn-lt"/>
                <a:cs typeface="Times New Roman" panose="02020603050405020304" pitchFamily="18" charset="0"/>
              </a:rPr>
              <a:t>utilizes </a:t>
            </a:r>
            <a:r>
              <a:rPr lang="en-US" sz="2500" dirty="0">
                <a:latin typeface="+mn-lt"/>
                <a:cs typeface="Times New Roman" panose="02020603050405020304" pitchFamily="18" charset="0"/>
              </a:rPr>
              <a:t>a "gold standard" assessment instrument, the Autism Diagnostic Observation Schedule (ADOS), as the primary tool in determining whether or not a child meets criteria for autism. Parent(s) of the child are included during the assessment process. Due to the sensitivity of assigning or not assigning a diagnosis on a child as well as being provided a list of potential referrals to community agencies responsible for early intervention and early childhood special education, parent(s) will react from a variety of possible ways. </a:t>
            </a:r>
            <a:endParaRPr lang="en-US" sz="2500" dirty="0" smtClean="0">
              <a:latin typeface="+mn-lt"/>
              <a:cs typeface="Times New Roman" panose="02020603050405020304" pitchFamily="18" charset="0"/>
            </a:endParaRPr>
          </a:p>
          <a:p>
            <a:endParaRPr lang="en-US" sz="2500" dirty="0" smtClean="0">
              <a:latin typeface="+mn-lt"/>
              <a:cs typeface="Times New Roman" panose="02020603050405020304" pitchFamily="18" charset="0"/>
            </a:endParaRPr>
          </a:p>
          <a:p>
            <a:endParaRPr lang="en-US" sz="2500" dirty="0">
              <a:latin typeface="+mn-lt"/>
              <a:cs typeface="Times New Roman" panose="02020603050405020304" pitchFamily="18" charset="0"/>
            </a:endParaRPr>
          </a:p>
          <a:p>
            <a:endParaRPr lang="en-US" sz="2500" dirty="0" smtClean="0">
              <a:latin typeface="+mn-lt"/>
              <a:cs typeface="Times New Roman" panose="02020603050405020304" pitchFamily="18" charset="0"/>
            </a:endParaRPr>
          </a:p>
          <a:p>
            <a:endParaRPr lang="en-US" sz="2500" dirty="0">
              <a:latin typeface="+mn-lt"/>
              <a:cs typeface="Times New Roman" panose="02020603050405020304" pitchFamily="18" charset="0"/>
            </a:endParaRPr>
          </a:p>
          <a:p>
            <a:endParaRPr lang="en-US" sz="2500" dirty="0">
              <a:latin typeface="+mn-lt"/>
              <a:cs typeface="Times New Roman" panose="02020603050405020304" pitchFamily="18" charset="0"/>
            </a:endParaRPr>
          </a:p>
        </p:txBody>
      </p:sp>
      <p:pic>
        <p:nvPicPr>
          <p:cNvPr id="31" name="Content Placeholder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693" y="1240373"/>
            <a:ext cx="4369128" cy="1082381"/>
          </a:xfrm>
          <a:prstGeom prst="rect">
            <a:avLst/>
          </a:prstGeom>
        </p:spPr>
      </p:pic>
      <p:pic>
        <p:nvPicPr>
          <p:cNvPr id="4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01626" y="1240373"/>
            <a:ext cx="1647316" cy="130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1070368" y="1025130"/>
            <a:ext cx="2804160" cy="2600663"/>
          </a:xfrm>
          <a:prstGeom prst="rect">
            <a:avLst/>
          </a:prstGeom>
        </p:spPr>
        <p:txBody>
          <a:bodyPr wrap="square" lIns="91397" tIns="45696" rIns="91397" bIns="45696">
            <a:spAutoFit/>
          </a:bodyPr>
          <a:lstStyle/>
          <a:p>
            <a:r>
              <a:rPr lang="en-US" sz="2100" b="1" dirty="0">
                <a:solidFill>
                  <a:schemeClr val="bg1"/>
                </a:solidFill>
                <a:cs typeface="Times New Roman" pitchFamily="18" charset="0"/>
              </a:rPr>
              <a:t>Nevada </a:t>
            </a:r>
            <a:br>
              <a:rPr lang="en-US" sz="2100" b="1" dirty="0">
                <a:solidFill>
                  <a:schemeClr val="bg1"/>
                </a:solidFill>
                <a:cs typeface="Times New Roman" pitchFamily="18" charset="0"/>
              </a:rPr>
            </a:br>
            <a:r>
              <a:rPr lang="en-US" sz="2100" b="1" dirty="0">
                <a:solidFill>
                  <a:schemeClr val="bg1"/>
                </a:solidFill>
                <a:cs typeface="Times New Roman" pitchFamily="18" charset="0"/>
              </a:rPr>
              <a:t>L</a:t>
            </a:r>
            <a:r>
              <a:rPr lang="en-US" sz="2100" dirty="0">
                <a:solidFill>
                  <a:schemeClr val="bg1"/>
                </a:solidFill>
                <a:cs typeface="Times New Roman" pitchFamily="18" charset="0"/>
              </a:rPr>
              <a:t>eadership</a:t>
            </a:r>
            <a:r>
              <a:rPr lang="en-US" sz="2100" b="1" dirty="0">
                <a:solidFill>
                  <a:schemeClr val="bg1"/>
                </a:solidFill>
                <a:cs typeface="Times New Roman" pitchFamily="18" charset="0"/>
              </a:rPr>
              <a:t> </a:t>
            </a:r>
            <a:br>
              <a:rPr lang="en-US" sz="2100" b="1" dirty="0">
                <a:solidFill>
                  <a:schemeClr val="bg1"/>
                </a:solidFill>
                <a:cs typeface="Times New Roman" pitchFamily="18" charset="0"/>
              </a:rPr>
            </a:br>
            <a:r>
              <a:rPr lang="en-US" sz="2100" b="1" dirty="0">
                <a:solidFill>
                  <a:schemeClr val="bg1"/>
                </a:solidFill>
                <a:cs typeface="Times New Roman" pitchFamily="18" charset="0"/>
              </a:rPr>
              <a:t>E</a:t>
            </a:r>
            <a:r>
              <a:rPr lang="en-US" sz="2100" dirty="0">
                <a:solidFill>
                  <a:schemeClr val="bg1"/>
                </a:solidFill>
                <a:cs typeface="Times New Roman" pitchFamily="18" charset="0"/>
              </a:rPr>
              <a:t>ducation in </a:t>
            </a:r>
          </a:p>
          <a:p>
            <a:r>
              <a:rPr lang="en-US" sz="2100" b="1" dirty="0">
                <a:solidFill>
                  <a:schemeClr val="bg1"/>
                </a:solidFill>
                <a:cs typeface="Times New Roman" pitchFamily="18" charset="0"/>
              </a:rPr>
              <a:t>N</a:t>
            </a:r>
            <a:r>
              <a:rPr lang="en-US" sz="2100" dirty="0">
                <a:solidFill>
                  <a:schemeClr val="bg1"/>
                </a:solidFill>
                <a:cs typeface="Times New Roman" pitchFamily="18" charset="0"/>
              </a:rPr>
              <a:t>eurodevelopmental </a:t>
            </a:r>
            <a:br>
              <a:rPr lang="en-US" sz="2100" dirty="0">
                <a:solidFill>
                  <a:schemeClr val="bg1"/>
                </a:solidFill>
                <a:cs typeface="Times New Roman" pitchFamily="18" charset="0"/>
              </a:rPr>
            </a:br>
            <a:r>
              <a:rPr lang="en-US" sz="2100" b="1" dirty="0">
                <a:solidFill>
                  <a:schemeClr val="bg1"/>
                </a:solidFill>
                <a:cs typeface="Times New Roman" pitchFamily="18" charset="0"/>
              </a:rPr>
              <a:t>D</a:t>
            </a:r>
            <a:r>
              <a:rPr lang="en-US" sz="2100" dirty="0">
                <a:solidFill>
                  <a:schemeClr val="bg1"/>
                </a:solidFill>
                <a:cs typeface="Times New Roman" pitchFamily="18" charset="0"/>
              </a:rPr>
              <a:t>isabilities</a:t>
            </a:r>
            <a:r>
              <a:rPr lang="en-US" dirty="0"/>
              <a:t/>
            </a:r>
            <a:br>
              <a:rPr lang="en-US" dirty="0"/>
            </a:br>
            <a:endParaRPr lang="en-US" dirty="0"/>
          </a:p>
        </p:txBody>
      </p:sp>
      <p:sp>
        <p:nvSpPr>
          <p:cNvPr id="41" name="TextBox 40"/>
          <p:cNvSpPr txBox="1"/>
          <p:nvPr/>
        </p:nvSpPr>
        <p:spPr>
          <a:xfrm>
            <a:off x="8763000" y="1898742"/>
            <a:ext cx="26822400" cy="661671"/>
          </a:xfrm>
          <a:prstGeom prst="rect">
            <a:avLst/>
          </a:prstGeom>
          <a:noFill/>
        </p:spPr>
        <p:txBody>
          <a:bodyPr wrap="square" lIns="91397" tIns="45696" rIns="91397" bIns="45696" rtlCol="0">
            <a:spAutoFit/>
          </a:bodyPr>
          <a:lstStyle/>
          <a:p>
            <a:pPr algn="ctr"/>
            <a:r>
              <a:rPr lang="en-US" sz="3700" dirty="0" smtClean="0">
                <a:solidFill>
                  <a:schemeClr val="bg1"/>
                </a:solidFill>
                <a:latin typeface="+mj-lt"/>
                <a:cs typeface="Times New Roman" panose="02020603050405020304" pitchFamily="18" charset="0"/>
              </a:rPr>
              <a:t>University of Nevada-Reno, School of Medicine, University Center </a:t>
            </a:r>
            <a:r>
              <a:rPr lang="en-US" sz="3700" dirty="0">
                <a:solidFill>
                  <a:schemeClr val="bg1"/>
                </a:solidFill>
                <a:latin typeface="+mj-lt"/>
                <a:cs typeface="Times New Roman" panose="02020603050405020304" pitchFamily="18" charset="0"/>
              </a:rPr>
              <a:t>for Autism and </a:t>
            </a:r>
            <a:r>
              <a:rPr lang="en-US" sz="3700" dirty="0" smtClean="0">
                <a:solidFill>
                  <a:schemeClr val="bg1"/>
                </a:solidFill>
                <a:latin typeface="+mj-lt"/>
                <a:cs typeface="Times New Roman" panose="02020603050405020304" pitchFamily="18" charset="0"/>
              </a:rPr>
              <a:t>Neurodevelopment</a:t>
            </a:r>
            <a:endParaRPr lang="en-US" sz="3700" dirty="0">
              <a:solidFill>
                <a:schemeClr val="bg1"/>
              </a:solidFill>
              <a:latin typeface="+mj-lt"/>
              <a:cs typeface="Times New Roman" panose="02020603050405020304" pitchFamily="18" charset="0"/>
            </a:endParaRPr>
          </a:p>
        </p:txBody>
      </p:sp>
      <p:sp>
        <p:nvSpPr>
          <p:cNvPr id="9" name="AutoShape 12" descr="data:image/jpeg;base64,/9j/4AAQSkZJRgABAQAAAQABAAD/2wCEAAkGBxQTEhUUExQWFhUXFxoYGBcYFxQXFxgXFBcXFxgUFxgcHCggHBwlHBQUITEiJSksLi4uFx8zODMsNygtLisBCgoKDg0OGxAQGzQkHyQ0LywsLzQsLCwsLCwsLCwsLC8sLCwsLDQsLCwsLCwsLCwsLCwsLCwsLCwsLCwsLCwsLP/AABEIAPoAygMBIgACEQEDEQH/xAAcAAABBQEBAQAAAAAAAAAAAAAEAQIDBQYHAAj/xAA9EAABAwIFAQYEBQIGAQUBAAABAAIRAyEEBRIxQVEGEyJhcYEykaGxBxRCwfBS0RUjYrLh8XIkM2OCgxb/xAAaAQACAwEBAAAAAAAAAAAAAAACBAEDBQAG/8QALhEAAgIBBAECBQMEAwAAAAAAAAECEQMEEiExQVFhBRMicfAygaGRscHRFCPx/9oADAMBAAIRAxEAPwCsbHS6l8ount4hIXk7mFmC9epJSpGbhPJ08JaI8059YztKLhINVQ78xbayPw+ODqccqus7dFUcKAJKrq+yE3YKBqJA90XTHBS0w0TA3XnWOxXSd9Eivot5UlMdCoy6eF6mL2Qs5v0JdBO6Z+WZ8ThJUj6gCc1koFafAUewas2RLduiip1eqKdTPkm06Y6KaIa5H0qhFwrfA4+bFVuHbxwvVPDdTXoHFtdBmYO6KqqPPRT1KpsTsgqznKuueTpPnklxLvCJFzwoQ87RCjDHOMkomnTXSdMC7fBFUoyhsQ0t4sju7J3NuqU4eREyhts6SsqmFp4UdfL2bwEZUoAG6hq28wpXYEaXDKPF4BsGAqg6v6QtY6nPCg/LD+lQ5pdFLhyFUHOOw91OaQUwpCLFRhpKcfsX0K2iOZUr8P0T6VUxtYKUdYUN8UWKPAOykPNSsc6LiyVz4TdJPK5vw0T14I6NZsmDforTLctq1y7uxMCTcAD5oH8m2drq0weJfQu15pFwhp8OguvpFSTYE8wd1bjjFyS9TqIa+W1KR/zWub6i3z2UMgHord/bOtTe6m9lLEAAmGEBxAAguklsE6osNpSZh2noYrVQZRc2o0tcS8Na1pfDgdQJkkE2AnrCaz6CWKO5vgiC3OkVT6Wq4MprWbS8T6ggfJT18pJkVKha3bSyGi/B/Ud1D/hFBrIghvqRPUGTKRSQ0tOPw9WmTBe0+h+/ujadARqsR9uipcThmsDQ1zQBwL9YmebdeEfl1QClVi5tHHr+6P5cWc8SR5wOrefv52SPOr4hYLNYrEOBJDgI8pMyL8Hr6JuFzms03LXCLDccbO3B9UT0rq4spaSfBoC8TAQ9aoWnZTZfimVYnwu5Bubblv8AUi6GNy6oSx9eqxwJB109AsYnZwHuVXHSzyNqK6KssoR/U6K8VgRtBUTqpGyucT2Zq3dR01aW7XNc2SDMW5NuFROaQ4tNiNwbH5JeeCcH9SBTT6HDEO2OyLbUAbugDTKRgvBsEvx2wkH1YcJIQoYEuJq92BBlDmuTeF25gTXI57OgTO6PRTNqXupPzARp8EpLyMbTn0UoEL1Z4Ngmd2eE80H0edjC3kImniGxJv5IEYafNB4nAVBeYCCkzrLcvHAXu/ghBUHS0AlH0QxotcoltC3Jk7G2Li7T5njqstn4qlznPqNNNvw3IPTSQeI3291P2070Mpd3UDDqMzHIhvh3JuY+a5o7GPc4iq4lrTDhG5Fot/LLlBz5TG8TUEm12bLK8XUmo7/LDi0S8TDqbZDZAFnAODRFyI6LV4etUYSWtbLgHOqE/DLdgBedhzuspkeWPq16bS3RSaO9IEgu4YD8voV0HA5Xre58i5NjyJtPsFOXU5JQUG+EX48UU3KgRhfvSuSILjFzy6d+qjxb62mXiSDIF4+y22Ey5h+ED22snVMsHSfsqUmWWujnGCa8OJiSbmAQJN9tvpsr/LnmCHAX9BCuK+CA4CDdhgr4guKKnHZQx2wEgzzf1jf/ALVc/ClulpERJkABvMAx7fJaUgja6GqtcRBAIV6uiiUFZX1cDSqNGoS9p8JBgtIsDPPWFeZZktCrSp988vqNddzSG67u06gI/TpVazCkTpJvPzhUeZ4qrRkCQXXbHBaIsdpgqzBLZPcxbU4lOFIB7R9sjSxTqWHLw2k7RqpujU7d3hFnBpDgTN1oXZq3Fsp1oOrTDyYlxGzjAEW8guOmoBUY1zQwtqeIj4hBvJji0lbbJc3pitpcWhtVxDS0mJ4kTz1/gjWZ55oOLXuUQ0UMauPZptYHFk0N6bIv8m5IKRAuFiMmvUDLxtCVzBtspqpAEjdQOpEiyiUkcRF0CCJ80yQpaY6pfZVOQDscLBRmq6U5gJvsFI42WkTQneaU2pVJFymXiOUzuz1U0cwiiGj1KVlQAyOFB7yoq4IDnC5AJA6kCYQ98HRlykc57Q5hiK1apVfr0tcQJkAAkgC/p9EIaNRxZSABfEgg7azPpPiGylxGY18ZXEm73NaG7NG+kR5XVt2Yyut+cAeJLSHOILXC3Ug7xwnG9kea4Q7+ptq6Nf2dEBxDgS0tbyBDA0Hz31/ILa5OyXSSQATYbSsflFMsc5v/AMjrHciT/dbbLqN+nI/us6XqaGPo0GFqBtkTXrCFVtKhr4lXY5WBOHNkeLqXUDRKhqPlepVUyoguVBXcIdzIKLY4nhOFFHFUVtpkDaQjZZjtdhYNJ3AdB9xM/RbJzICzHah4NO+wcPrIQOfNAyhwZrOOy1CvTc4MAqwYcLeKLE9VzHDtNOt4wabqdyDuCI3+a7plunRe5XC+0FOo3E1hVIL9Z1EEEXuI9otwg0sm242Kt0zteDxhdSY5pmWN+ymFYndUnY93/o6N58P77K77kxusrK9smkVPsiqUeUtFqfHUqOOJVSfqQI6iJkppptTKjSDPCWfJSnZFMrajXEx0CXujwUZUPRDOfFiFqOSvg59klNhaDKhqUCYJslfVJMBEiiTYodzOfILh6JE3R1GncTum0qalpsmfIE+wQORMY2cjzfHd5jC5jRT8WgBoDSLls+pkyVq+wGHdTdXbqkg6SOp6wqLH1m43EagwU6QcZdZuqOSeXWWh7EYNlJr8Q06myQAdvCQJPCYyySx11+epoY8bk/uafJaZ/Mmeh33k3Wyw9AzJ6WVTg6QNZr2iA8A+lp+5WnxNIloDd0pVjv6eBXUhFyAqnH1GDZ4PuE/GZcdJBff3WQx2Tu1EtfPkdk3igymUl6l2awndG4amCshhsM9vK0mX4gwEw3RW1ZeNaAFOxghAPr2Q9XEOIshcvBCiWNe+yx3bAaKRPmPq4K07jEOuIA8zdVOfU6rmhjx4dQk9CCDZBKK7Jd00NpY5lKkXvcGta2XHouL506nUxVQ0SXMe8ubIgnWZI+ZK6jnVCm7D1W1J06SSR8XhuI9wuWZJg++xFOmJAc8CeQJmfWAUGkSjukIM7FkeE7mgxn9Lbx1Nyje8PsvMqBkNAO0ewUjiFkyTbtgURtcnaLqRoBF1EXQgs7ayQNHGyeW+ShD5hP8AdG0/Bam2jO/m4HmkJLxvdOGGJM8IgBoWjtS5FufI7B4J1zOyKxA0t6koKtiCG+G8lPo1HmxsulyEmug3K6Gt4BMDc+ivq2GZTYXhpcA0nbcDiFR5Wwio2N5+isO1GLxNHDuq0Q0kDdxaGibTcj5JTI3dI0dHCLjbOY6sTicZ3AotBhwZTgANadO44ADQt1h8hbSpCk0iGgAiIvMunzN1isoNamDi+8Da9St4TvLblxjct3C3+D72oQCNT3QYaDe26ankxqGyuevYacGqmvHJZYY1BWaXjwSQ02Fo2P0WmY8keHdU+JwbmCXjS/SJBPS4j90bhKtggX0yosk1NWjLdrRjwQaXd6eQXkH28JWQNTMdX/sg/wD7Nj/autY/DNqjZZrGZE7hxHunsTURacd3mjEtx2KY8Nq0/CSBZ4dE87D91p8o1aZKnwmQta6XHUepVt+UAAjZHJpgxTSqytzDEECxWVxvaLENdDKNRw6gC/zcD9FrKtAEkICrlzmmWo1FdgNvqyrods67R4sPiPeiT9QSr2tjzXw+oscw2MOBB36FTYBjjubJc3cAyOAQq8y+lsFOuGzB9tK1VuHmkYExU2nSbQJVX+G9Km0vqG7wBp8gd/fZG9tMU0UHB0jWfD5xdN7EUWtoSJ8Ruf2Se6sD+4rVQtmvbiQblF0XdLqqNQbKxy2s3okpMqg/UJFIr1VgiSimPnYpxa3kBUxa8jCjEqwIM8JTigiMRphAFjVNg9DZAEKCqAdgEwm28qWkWxcrT3clfbGUMIeIgIis0gJrHG8bJX4weqGU2ybVE2AqkOuJ29ll+2uHY/E06XfvIqEHuZ8Imb+/7rRU8Vq2+idmuTU21KNUFr6mnUWgDUxxFtRmdogIHGnuQ1p8qhFpmY/wsuqbwYAEzsD8IXWuwGHDKZqPMkDSD16x9FjcvwVTEVW02jcwT0HK6dhMlbSpgSRpFuqs0mG5bpvoLNqXkVJGd7QYp2KeRSOgM8IcRMlrpJjpYhNpOvHRNpOFNgCBOLuT1VOXI5ytmhhxKEaRdVMbpCrsTjJVZWxyAxmO/SNz9AncUuAMkCzyd7q9SoNQa2nE9XEzbyFldVa7QyOVkqJLQdJIJ3jlNa18/ET7qx45XyApRovMT1G/CFpYwh+ipE7gjkH90PQJO5PzQubHTDx+n7KyUnFWVKClKmaCk0NuqzNK9jDXPJBAYwS53kE2jjNTQtJ2YwQP+Yd5MfZRFrLJR8AZk8UG/JxL/wDncXUcRiC6mA4yxzZcD6ErS5dgRSYGAEge0zytv+IDYq03Ruwg+cG33KyJBM32Wdq7jLZ6CU8rl30IAZsIhF4WreIQdBji4FxgLQYWkwQYSkqSK4JWT4MCDKeGX3TnhoFlBUdGyX3cjF1wCYt8E2Qmr+WR9e/moO6/0oHZU+WZ8VREyi6TPD67Kro1C7cQpw8ER0WtuS5K0ywnTuUNXcBdIMYAL36KEPDjJ2Ubl4JLrs6JcXFtmiRPkkoZmA+SAXOLtUnnUSPpAQNHHaTaysezOXUX1DUc3U5p3PU32VOSLcjT0eSG3Y+zoPZKgBpdADnAk+pWkrvgE9Aslhsw0VGesfOy0eLBIWnpOYuK8f5/8KtUts02cwz7GFtRzehMehuPoquniyQfn/daTtngYIqxYHSfQ3afuPdZJwIu1UZsO1j2HNuiSNxBcdrTEofE0XtJcDN7+ikoPAcCOdx5+StKVCQUWH3JySKSh2iax4ZVJZqcA14aC2NjJJMO8lpKODY4ahi2QXfqDPhnfcKixWT06jXUa+sM1B1N7Imm6TJIO4IJCGxP4YMcCaeYMDPFH+XeB/UQ8Tv0WgknyhadwVf47CM8zqnh57up313NJYwBocIDW6pvJkSJiCvNxVSrSDy3SCdIEzPmh8wwFIMpYPDudUZSfqfUcBDo+ENPqXfNXuOYylSaDYNH16BU6hJRLMVpJy8/2A8Mzu2ATtb/AKXRMqAFNjIOw9lzfInGviAT8DLx9guhUa+kbho3v0V2h09Qc35Edbn3TUV4KntvVBrBp4YD7klZypSMeHndFYnGd/VqVf0k6W+jbSpCNIneeFiazLGWZ7SlqqXogdmXCxdPkiqTdKa6tYCDKhfW4CSlO+yGkS98nvrTsosOyeVK6jeULs6nRPSMASE04xvRRXJtKU4fyUS56LPsYyuYNuEI6sZKdVqguMHdOa6BZqdlJNir5GtqdFOx5TDiRtAleZiB/wAKE6OQQ+rbbdW3Z7G6Gu9QqP8AOAmNkWwh3gbu63vwuvkZ02RQyJmybiQ8b3W3ynMRUpCfiFj7crhn+I1qLoeCIMfJansln2ILtQY51Fx0uIix6id48k7gyOM04/v+fnk09RBZI0zb5/hTVY5k2Ij34PsYXMWvIJa6zmkgjzBgrpT8XaYJ+QWGz/stiKlV9ejVaCYJpkGCeYdwTZP6yKkk49+RTR7o2pcIzGNqkGy1nZbNW1maXWe2xH2csPjMR4i11ntMOabEEbqCli3U3B7DDhz+3osqLaZotHXKuDB9f5uga2XD+gLM4Ht0AAKgIPUXHy3U9Xt1RHLiemn+6bhNroDdKK9i+pYZtOXOgBok8Aea59n3aLvqxj4RZjevn6lSdoc6r4lpawaafzLo/q6DyUfZXIqRBrVajXPbfQTGkD9UHf1XKsnFiv8AyYSfD5Nl2Zwfd4dpM6nw90cTs0nyVrnNZ76QpghoN3F0gkC+llrlYOpjvzGJFOmJBOkd26NQP6iR0852WpdldTDNLTWNRhu0VCSLcGZj2UZNdFf9PTa6+wtmxyh9bX7/AHG0XAQBsAiMOx9V2kWHXooqOGFbS5hDAHQdztvHVaPBUGsFvmV5jWaj5VqLtl+l0kslTkuP7i4qmG0yImBYATeIlZaph3B3n58LS5sXaCWv0tAJJHxEjYA8LM0HkkSST1Ko0FuLbJ19bkixwtOBe6sNbbWsq3Dv+aY+tpMHlaqE4ukFudDjCh1nr915tRvNvupw1ihqg1ycya2LkpwxB1QDZAh4ImZ6LzncxBT2z1EW/IbUOqw3lDOY8+Ee6EOLdwjKWY6RfcqdkorhALJFvknZhYO+6louLHzsRsfRQtq33Tq5t5dVXzfJavVGjZVbUaC+DO8q1yrNWYZunemCSBaQT0WRyU94CASB9E/M8sqjZwjyU498Z8HocU45cKbQVmfbk/mWFghoEOaYM/6vJb3Lccx4BcTEW6XuuN/4dpN91vOx+N10DTd8VMxfkHZaeHLf09i2oxJLcuzR5tlGGxIirTa7o7Zw9HC6wGedgKjZdhqhe3+hx8Xs7YrbNGkjSbcjhEOx7NndYCcjCM1yJfMnB8HDKuEqNfoc1wftpIM/JbLs72H2qYgEncM2A/8AJdBfpc4EhpIEgkCY6gqjznNy7w0rXuRvClYYwTlJhz1DyfSlXqUuGy/RUqN4a6PaJB9gU5/ZqtVl1NgiSJJaAfSeCmZR4dbb3c4yZJPr9Vc5Rnb6dRrD4qexHIvOpvoJtyvL6yU4Tk8XaBxY4bts+iLsXlLqOIca1DuixpLDYg6rGHDpP1Woz1oqUKjOS06euqPDHuUXVqA3Fwdisb+IGZvo0m92Y1EgutIEdOt1jRlk1mpjLp8fwb2PDGGNqXJZYSl3LAC8NAG5IHruj8oxlOrJp121NJg6SHQTe5Xz5iqxc6XEn1JK2X4T40jFmnPhewiPNniB/wBy1tX8H2YZZHO2uev6i+LWqeRY6pdHWM0D3tDKbSZNzxAQtPKKh3DR7/2RlfOKVPd0no0F32sFS5j2vkRRbH+oxPsFjad6hLbjjS9WV6qODdc3z6DcfU7p+m0+Rshn4y41XKqH4okybknebyU3v77ytqCaXPLMeb546L+liB5e6LGMPQLN0HDckqbvz1QSTb4JjMwQrbtkCOU12MG10ECCUrnT8IW58tCb5FqTvNuie7FHYCOpSd2ACOUMRO4RpJgpJlthsUODNkc2v3haxty4wAqGiYIHC0/ZAU++DjuBaVRPGrLcGPfkUTb4XKaeHw5aficJJ6Kpo4jWI3hF9o8x8Ecmyy2Bx4Y8CbEx7qiap8G/HPjwuON+Syx2E5QmT44Yerqd8JEH9lfCnqCoM5wcSiUky/JB+A3EdrDrs3w9OSrzD0nVaYqfpIkLl2KqEfCtf+G2cO1OoPPhd8M8O5HunNNHa++zB+dklJqfJo2hx3naB1hWDcnbSGt0Q1pJ+StMNhWlwtshO3dcUsMbw5/hA5vv9FpSXG980dF21FeTE4HHR8TQGyYcTBMmYa2DJujatN5ZqgtZ1MA/MyVB2cwDdJxFUWHwA8kcovMM17xvhEtkiZgCOq8vnnHe0lb8jWVQTBMoqVi4ihUOkTMnU0H0PN+FeYjMaGDYx+YEVKpksilMDaANgfU8qk7GVGVqwp06gI8ReAblrTz5SQJG8qw/F/BB2DFS006gjzD5aQPofZIZYwlqoYJ8J91w/bn3HNNKawylf2Xg5b2uzSnicXUrUmd2x8Q2AD4WgEkC0kiUb2AqFuOoRy79j/dZpaXsHSDswoRMAlx9mm/ovS6iEYaWUF0otf0Qjhk3mT9zs+Z9oqVAabOfwwR9eiw+Iq9491R4A1HZogD+QrjthgHF4rBvhDQHEdRNz891m61e++68xosONQ3Q7ff+gtdmm5uMlwuieq0R+yGdWLdrpH1TZNe3Yl3sn0q7EHL0JhibXUwxjf4Qq10zYyk0j+f9ItiITMa7EmbKbC15JtCHbQJgdUSyjpGk7zdbcttURPbVC1arjwva5E8jhOp1AGx05SPqW9eUHtRX7UODz5T5KfCYt1Oo0m37dEL31xptCJoi8u9boXx2goScJKSNHmuPhoaYJN59VnH1vWylxVcG32VS7EkOMfVDjx7rYWSUs09x0PszmmpgDtwrfH0A9q5rgse5hDxxuFu8DmTXsBBsQlMmN45ezN3Q6j5sNsv1IyecYTS6Nrr2StLXHTMgg/JafGZKK1yg6OVmk/V5Qp+clHayJ6R/OWSP7nQ8pz4GnrJggeIHeyoMdUfi64LrNbsOgH7oWizw7GT87o8vFJkTE7lX6jVynBRiUvDHBb8vojzHF6XwJ0Nb4rwPbz9FSVyHxUZVeI3aSXRvFouLIzFEOa4C9lTdls4pNcWVfCDYO/pI4PkknhlGNrkTzR2OO7ybrsBTZoq1GtAdqDSQ0CQBJ9pP0Wf/ABpxZ7uhTFmkuefVoAb/ALnK4yXGVGNBptbD3CRe8HcGY6+SG/FjAirgzVFzSe1wI5a86T7SWn2WRp/p+IxnPpuv4pfyamKSnpml2kcWW1/CjDk4wu/SymZP/lAH7rEwutfhrlho0C5wh9Qh3/0i37/Nei+K5Vj00l5fArosbnlT9OTbHGUodqeyBIcCR7ghcyzGtRbVe2mQ5s+Ei4joPTZW/wCIWT+NlZoMOEO6axsfcfZYjFUC1wg+6x/hulht3qXfj0oX+IaiTn8txqvJYnE36JxfYkmyqn1Xt3unMquf5LVeIzLoO/MgCWm/KcMeUJTY24CTux1Q7Ihbn4Kx2Ka2IQdauSZBQ5K8VqRxpDMcSiSMqH2TyTubjgKFvnslJ6IqCoIFaLwJ4CJp4iRfpeFX0zcSp9QmyrlBFc4InrVhFkFr3UrqnBQ6mMaJhGkFOeYGnc8KyweJfRgwdPI/sqosNo3Vrg3OLSKhJbxO/sd1VlS2kxbi90XTOhZHjQ5rehVrXw1MvYXzom8XXN+zeaFjjTdsDLf7LaNzotAIEkbHhZvy3GeyX7HocWdZMamv3CczwrnVW9y4MYHS4u3gfpA/dCZhploLy6OLRPWEHNStqq6XNEkSDuR/pQtMPaZdt/URH3TKhct1FOXa+WuSd+IDZmyyGGp97VdpjckS5rZnYCd5ROfZmHEtZ8PJ6qmo1HgyDBFwrlBu2ZOqyRn9K8G9yyiKDSHEufyJOlv+lvB84Wyyin+bwBZVbAOpnqA6Wn+dFyTIzUxOIpUSRL3gE6Wi27jYdAV9AUMMykxrGgNYBpA8gvNfGH8hxV3Nu/tX5/A/8OXD9OjlWK7DU6D21S5waHt1AwRF5J9wD81uBggI0m3Ecf8ACj7TFrmmkSJqBwZ5uaJj5X9iufdne3LsN/kYlri1h0g/rZFoIPxN+o81Cjqdbi33bXj1X4h15YYJ7apPz6M6Zigx1JzK0aCPEeB/qniN5XMs0wJpVO7dD2nxMeNntOzgfot/gszo4puqhVa4xtv7PYYPPkVzHtFSq4ap3TwWtBc+mN26XH9BjawkeSP4Xjkpyg3T9H/gzfisVKKklfv/ALG4qjta3UlCd4Iv9FLTxQc2SdkJiK9MmxK24RfTMOrJmsE7FSd4FDQqG+mDH8soTiHfwItrbCVpFEvQvJ5GwWkPjQ1eKdUTAVBA6PmpabJHmowOm6LbS2nmyGToCTEp0hYFM7nxm4spXOE+QKjq1G3hAmwE5WTNIUlTEiwHHVDsNwm1nX25Q7bZFXwNquk9Fusuy1xoU3uefFuPTlY3C0db2NHJAC6dWLWaWGNNNnpeLqjUP9KRdjzSx/pM3jc9ospltN7i+Y03AB6krNYnGvcIe9xHmUmLa3U4tFi4x81C8TE3V0UqRGTPLJ2TU4hNqFsbwnMJtMBLVog787R1UdMWS5NV+D2Ba/GGo7emwlvkXeEn5T811DNsa99SkylaSHOJHw02kE+7jDfmuE5DmFTC1hUpgEgOBBmCHNLYMes+yOq9rMUajqgqua5xuGmGjgANMgCFka74Zk1Gp+amqri/z9zWwauGPHt8+35+xrPxezF1N2FDHaXNLqgI3BGkNP3VFn9GnjsL+dpACtTAFdg6bao+oPSeizucYuriHipWeXmNIJiwHAA8yUzK8S+kXFokPY+m5vBa9pF/QkH2Tmn0fycMFF/VH+bfK/PIE9VGcm30/wCBmTZm/D1W1GbiQRw5rhDmn1B+ynxec1qjWU61Qvawy3VBcJEEat4NrTwFWVGwYSMubrReODe+ufX8+7F9z21fBasi978KPEhscFBsN4PCkpEE7coNlci+ynYTRMAbjoifzfl9kE1195/mym77zVco2wH2VIKUp9NoIM8JiaG7POdKkpNn2UYCkZVjZc/Yh9cBfd6bxKaahgef0Q/enqkfIi8qtR9StQ9Sau7omU3TAUW5UlJ0T1RVSCqkFVqgYBG8IZz7X3TavCa4g/JRGNERjwXfZPD6sQDNmeIqy7S5iQDG7nR7IHsrVa3WZh0AITPsXNWNwB90o056in0iHy6IKLps47pzXaRccqPDPB234lLiKhJ8+Ve1zRW1zQw1pdaQESx5LfPdCNEEyiKFXSD5rpL0JkvQYyqQT5pHv8r9U+lV63I2/wCV6pUB4hd5JIaspKZIvN15rzcfyFC48BGl4CS8HqpJN0xwhK4XSFqsRYj3CUVCEwheIXE0TNePqivcKvKdrPVC42BKFngmkrzl7hGGeShNXlxI9pC8HJiVcQO1RsmkpEoXEihxXiE1KFxxJTadwmPnlem68VBA+nUhStr3m90MpG8qGkQ4omAtqU5fLbR6oBxRdHZBJFco+SFp81IXDeVC3cJ7+VLXJLXItR5IkbKIkDhLSTHokgkvB4lNSJSiDPJZTU9ccNKReXlxx//Z"/>
          <p:cNvSpPr>
            <a:spLocks noChangeAspect="1" noChangeArrowheads="1"/>
          </p:cNvSpPr>
          <p:nvPr/>
        </p:nvSpPr>
        <p:spPr bwMode="auto">
          <a:xfrm>
            <a:off x="63499" y="-14446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397" tIns="45696" rIns="91397" bIns="45696" numCol="1" anchor="t" anchorCtr="0" compatLnSpc="1">
            <a:prstTxWarp prst="textNoShape">
              <a:avLst/>
            </a:prstTxWarp>
          </a:bodyPr>
          <a:lstStyle/>
          <a:p>
            <a:endParaRPr lang="en-US"/>
          </a:p>
        </p:txBody>
      </p:sp>
      <p:sp>
        <p:nvSpPr>
          <p:cNvPr id="19" name="AutoShape 20" descr="data:image/jpeg;base64,/9j/4AAQSkZJRgABAQAAAQABAAD/2wCEAAkGBg8QEBIQDxQQDw8PDxQNDw8PDxAQDw8PFBAVFBQQFBQXGyYeFxkjGRQUHy8gIycpLCwsFR4xNTAqNSYrLCkBCQoKDgwOGg8PGioiHR0pKSkpLykqKikpKSkpKSksLCwpLCwpKSspKSkpKSkpKikpLCosLykpKSksLCksKSkpKf/AABEIAKoBKQMBIgACEQEDEQH/xAAcAAADAQADAQEAAAAAAAAAAAAEBQYDAQIHAAj/xABJEAABBAEBBAUIBQkGBQUAAAABAAIDBAURBhIhMRNBUXGBBxQiMkJhkaEjM1KCsRVDU2JykqLB0RY0RHOEwhcksuHwVIOjw9L/xAAZAQADAQEBAAAAAAAAAAAAAAACAwQBBQD/xAAuEQACAQIEBAQHAQEBAAAAAAAAAQIDERIhMUFRkaHwE2GB0QQiMkJxscHx4SP/2gAMAwEAAhEDEQA/APH9V81yz1XZq6aZHYJa9asQ7EQxPiIkFRIuJCxIuJORPILjRMQQ0aKh5ohDGdNieVI0ppNVBTYlyYCC4IkwhjWFeNNK8CmlIohE6MjXcRoxtdc9Ak4h2ACdGsZGJg+NDSsRJmOIrnalF0J5Zakl9PgTTJrIuSC1InWTcp229UmQQKZOK5D0O5y7xc0Nymw6oKipRpDjWclT0I1rJJajKrEmcEKwqxJtWhU8mHCJ9FAiW11vDCimQKdyKYwAhXXxgTHoFw6FDiDwCp8CGlgTh8SGliRqQEoCOaFATxJ7PEls8adFk8oiOwxL5AnNiNLpok9MSxZKxY7qMmasNxGePN1y1cLlq56O4bsKIjKFYiY1REnmGRIuJBxIyJPRNILjRcHNBxo6sOK0nY7oNVDSYkWPaqSizklTZkdRtTg1TqvWQePiTyCNc+pI6VKBm2uuj4EwDFnI1JxFLgKpYkFM1NZ2pfOE6LJpoUWgkGR61RWwp3JdarpkVQkMoVO23J/lXc1N3HKl6GUkCOeiKo1KDHNMaTeSCJTLJFBjI+SqaEfJTuMbyVTj2clsiLccU4k5rRJfSYnNdijmyqnE3hhRjIVxDGjY41LKRdCIP0KzfEjyxZyRoFIY4C2SNCSxppIxCTMTYsRKIonjS2wxOZ2pZZaqYMjmhLZYls7U3sBLLAVESZiyVqx3URMsU0E8tXIXC5CgR3DRhRMRQrEVEnwEzDIkXEUHEjIlQiSQZEj6vNARI+rzWk8ihx4VNj28lN45U+PCRUNp6lHj2p1CEnoJzCubUOtR0NlnItVlIlIewKYJfOEymS6wnwJagouqZyruBVNeKlss7mraZz6pG5Z/EqbtO1T7Lu4lIJTxVDCpGUbUxqDigWhMqgWRGTeRR4vqVVjupSeNKq8aeS9MkWpSUWp1Wak9FOqygqF1IYQtRjAhYUWxSSOhA5IXRzVoujkIbBZWoOZqOlQcybEnmLZ2pXaCbWEqtKmBFUFFkJXYTWylVhVRJJC6YLDRbzLFOAPK12C7bi6gKG1jt3OzUVEhmomIHsKbAVMKiRkSEiaexGRNPYqESyC4kwq80BE09iY1Ina8APEhETSKHHKnx6m8dC/h6n7wVNj43cPU/eU9Q2nqUdFOIUoosPa34pxCO5c6odalobLORaLORKQ9gcyX2EwmKXWE+BLUE95SmX61V3u5SuXbz4H4q6kc6qQ2V5lIpuafZZp1PolIZhxT5DKWhzEmVVLYvBMqvh8V5GzH2OVXjOpSuOafd8VV4yN3Dh81k9CZalLRTuqktFp7CnVYHsKgqF1IZwIpiEhRbFJI6EDuuj13XR6EYwaRBzIyVBzJkSeYvsJVaTWwlVpVQIagpspTYTaylNhVRJJAEyHW8ywTgDzRxHYfguunu0+K7+l7lwPf+OilZ2EfNb+tp4FbMLOt5+C6NcPsh33nH+SIjkPswtPg7+iJd6gS70O8csX23fBFxTQ9sh8CuK/nR9SuD9zVOaeNy7vq6rfGNg/FNTsTyz/1AcE8HWJT3JpVmq/orLu4/wDZNqeB2jPqxQM7/NwnVbZ/ab9LUj73Q/yaVjqR4rmL8KTFdGat1VLju4OKpcdYh6qVzxa5cwYTaTruVG+LT+EaY18Rnx61+t4Rh3+wJMpp7rm/YJUmno+S9xlRmj6qthveCndaUdUUje8JLWx+XHr3IHd1YppBDcHryxu7oCP5qOdnuupZTutnyXuMgfDvXV4PaFk159stPc1wXznxdunik2KbmMzXe5LrId2Eo+SJh5SAeIQNjHzH6udg7wCnRsTzTegiyEmmurJD3BR2ZvQjXejsjuY7RWV/CZr8xPVPYHsI+YSKzi9qBr6NKUfq6Enwdoq4Tit1zI5UpS2fI83yFuqTwM4PvA/mlbomn1C93e0f1XpE9bPcpqcZHWRVilB/dl1+SXSY+Rx+nr14z1mTGWox+8OCoUkzLYCLjqydUbnfdKOrxPHOtIe5rv6Kkj2fikduxy45r/stu2IHfunkmcGxGZHGu+PTq6O/0nyfEvOaW560p6In6dmFvr1rA7g5UFDMUBpvCzH3tciW47aiHlGJgOp3m79fm0rZm02ei+vxYlA5lsfH+EuQOd9LczPBf4/KHGOy9A6bthzf2tR+KpKU8LvUsNPiFEs8pkbeFvFTxdpEWo/iATKn5QsBJ67DA7skhI08WqecJPZ9GOhaO66ovIGnqe13wRTQ7r0U3QyGKl+omiJ7Gzbp+BTiOADix0hH6rw4KOUbf4Wwl2ncO3l0d3obzkD1nH7zFyJoXe0z46IbDMSO0jD1EFBzMf2Aol1NjvVcR3O1Qk2Nm9h+vejjbiKmnwF9kkc2lKLUo6wQmlptxnUHhJ7WXkb9ZF8lVBcCGo+P6FtmRvaldjTqKZT5WB3rNIQEwgd6rtFTEkkLZmrDRFS1exwKy6E9g+KaAeZNpSH2HfAj8VyaTh1ad7gF6VktksJXO5Leu3p+XQVA1zi7s0YCB8UpubH8N5tZtKLmJcpcZESO3c1Lvkp1heZ1HKWnf7Iob49po8QtWWJeqQDxCrsX5PobJ088jfx9LzGpPNGPd0z91qcS7CbPV+FvIS7w/NtfCZNf2Iw4rzlbj1PZPgQkDLLuU+n39E5o7MWJvWvwRA/pJ3DTwBTe3gMbp/yFTM2uyTzZzYz7wS0KYytF8J+lrWIB2S+idExNNCXivw9EVMPk1rnjLmqzfc2TX/qkC3b5PsK36zNNcf1ZoG/i8qExdKvYkDdJSdfYG+fABesYnyN4x8Qle+2TpqWSO83A79W6pU24q7l3yHxavZrPl/RM3YvZ1vPKOd/ra4/BhRMWzezg/wAfr35CIf8A1oPMbMY2u4tbHjdBwBsZuxv+LGAJMYqA9jC+NrJS/PfWrFxfQ9LDJXsXFPC4H2LgJ92UjH+0KmxWGp84J5X/ALGRbJ8tV5VSbR1+qwB/116E/Fx0VRUwtQx9KKAkaBqZMXkfOtB2gE6/JDJX3fT3FOOHPCu/Q9KYeiHF1jT9bR4S69trjojuzzwxnslaWlQuJyLJy5uOs5aB7Do6OSFswYewt3tR4haZPH50jTpYbLfs28VKdfcdIHD5pXgpPN/z+MONST2778iis57Dzj66o8HssviPx0U9e2exEp1ZM9rj+gzMOvg2UqZsflKB2hpY7e5/8q+SpIfutlYf4VuPKjdrECetPE0cwXNkYfGWI6/vpqi0vlb5mON3t6WuNo9i2gaxTZM+8mGyP/gmaURHS6EenNZ1H6UZimPEgyAIWr5YKcvCxBXOvLpqgaPF7DJ/0qnobR4+VmscRjZpqX0nucxvu0gcyQfuLHKe65WBcUnrz7sDUcrDoAJ5nO7IMxHIfha3CnEcrhoTbyjAft1ILEY73xQuH8S4FCvZj3oZHTRDm5j4bY4cw4WGOcPiCgP7Mt1Lq7azndTWOsY6Yfejc5jj90JbwvyCWJaZ9BnuunJZFdx9gj1o5qjHydxDZWkfuoWzsk5p3hUxjnHnJE+alIfeC1h/FATW2NcILjpoC46NjykMNqu/s3ZwD8yCnEeILBqx01TUaNlpzukr6f5Eu8weAWZx376f026lqu+vWwvNGzFwjjykX69a9DcYO5kzyf4Vg/bG1AfStBob6wyeOmrk/wDut3G+OhTS5cvVh0ksUeQrjiZqo6C0wdpi13X+BHcjcVlmXIulpTdMzk6GUemwjm1zTxBXr5XaT79TdNG++Qqr+UOYjWSuywz9JQtxzjTtLJA0+AJWjNscRYO5KYonnh0d+r0JJ7A5w0PgUPkMVjZnkWqrIpTw6aDWGTv3maFKMt5MpXsLqFozs0/u9vSXh2Bx4osNPe679Qcc3wZUTbIY6QbwqQPaeO/WcB4+ihIsBTiP0UtuoeoF7i0fFeQPsXsZLo0y05AeTHEwu+6eGitdnvLBv6Q5ONrweHTsAHiQjdOa0d0BeDzat35ZnoVRtkD6OzFYb2SAbyJdGT9dAP2oylMuDinj6elJqCN4BpST+0lyo7deSQOopShi+nXkw3UwfUsua6lU/CsfxhlfGfsuJS+1WyUHFjukaPFaYvbaCbQSANd2qmge1w1YdR2JblOH1LmMjCFTOL5exCnbexGdJmfLRbx7a1pOEjdO8KrvYeGcaPaNe3RQu0Gwzo9XxcRz0TYOlPVWYqpGtT3ug2etRn9UtBPZwSW9skBxicD7kkZGWu3Tqxw7Doj47VmPkd8KlRcdGRualqgKak6M6PadO0LppH7/AJpuzNNf6Mg0PvXP0HuR4nuBZbGmbwVmDdq4pjKjD6Mk4H0zvv8AP4Kc2k2brYljZrDHZC5I3e6SyS6IH9k+t46p7R8qU0WkeVqyscOHTMYQe8g81RnaTFZGPo3SV7DTyinPRSNPuJ00PcVPinG11l5bl1k07PvgedbF0Zcy9wt2CImN3m04HCFjh9kBumqq6OxFpkpZWbDj4G+1BC02XgdsjgTqleX8nNCN3SwHIUz6wfWAsxg9oDfS+aEr7UXqxDIsxWl0/N5OtPA7TsLi0/itbbzj+jUot2bOue2syMD3QVXOjLTumWZxlnd79X8vALDZ7CCzNv5S28Aje33gbrj9npHAhvim021M9nhYqYfJdRdWyELH+AeQV18zh03hisrCe2ncZM3wAefwXrpeT9DMD0yLWDFQwxb1cNnYBwjgtPL3jt4SNZ8lPjKGObzl8k9FsbSPMZX2CyckcDJLKXRMHuZr39Sk8jvjXo62baR/6ihFKPjulIpb2SB0ZVc//PxbD+LF5U+Lua8WysE5PZLIZKd9mrFUe17i7dq3K8jWnXXTd3tRyRzM/l8XAYujqwSh3KRsLn7vbqTzR2zljaOX6OONtZh4asqw1wB3huvwT3IeSOIsM12S3anI3i2tugl3YHO1Wya0k1mYr5WWm55bldrclb4WDDKP8us3TxYQfmmewgjikMpZF07fqmsysdZ73fZ0LtfmmsGzcbH7jcflIWct+We04n7kEWn8SaVdjaYcHGCR7uyWhkZfnLIG/JYlh379ApTTysNcjmnTEOuwQ494GjbL2z7wB+zaaA0nucqHAZOGKN3nmQjsxafR77owWDs6TeLneKk8xFkZIxBXMkNcDQRuZj6lcDuJL1zsZs7SpkyZCfHvl11DWOZIW+7UDn4LJRTj7Z/4ApNSv+ysm2pogOEfTXWH2Nwuh/fk4ad2qgLu0dOu+R8pY1rtd2nD9IB7j1Ks2lpjJ6R05txg4brPRYe/RTFnyNVqrHTXrZYwDec2Jmrj4uXo4YrzZv1PPRcDzPJ3Y5ZnPiYIWE6hg5Kn8n+MmbL504mCvGd58rzuM3ezjz1TjZ+ljZJdylAxjWnQ3MlIZXnjzZA0hvxPgvSIcZi4GtknsQzStGrX2ZGdHGe1kLdGN7wNfejlLDrqa/nWGOnmKNm2Hz6XI8a1QxhgDgWGy4fnC0/Aa8Vtb2iE0+kDSePAgc10vX6Nl3oy2L59mOnC50fdv8Gj4rv5pYjZ6EcONiI4vlcJbJHcNdCgyvd69+rFNStbbv0QXttkITS6CYCSZ40azm4FZbNXfyfjh52/jpoxjj6WnUFOOsFrz5nBPdsH8/KxxYD2hv8AVCXNl7MjhLlrMVVrj6Mb3h8zv1I4m9fuWqmsOFvLXz5G+K28UfwWexm1PnMzo2glh117AElpRdHtE8VODHRb1oN9UP14E9WuiPxOPnbD0WOiNGBw+kyF4bs8jeHGKDmOv1tNOwrIXK2OY6KmHTTyEumsyelJI883EobLE8O+X/WFdxisb0z/AOIM28vsD91uhd7kv2SzEolDeOnYgKmHt2XF+67V3EyScGjuTXz6li26veJrB5MZ6TiewAI2lGGDViVilPHojfys1YHVd94AeBqD16ryTDbPvsROdodB6pV1PjL2XkElkGvVB1bGeD3D39iJz+VqUIhXhAfMRuxxM4uJ5cQtp/IlHVh1HibkshR5Kc/NBaNVxJZqRoeor0Db2kzc3+AKn/JvsS+uXX72kb36uaw8wDx4rTavPedydHF6gOhPUgfzVbx21Nbw0mpb6E5XrEjUcD2qp2Sz0gd0bjrpwSl7mRs3eZ5aBONkcDI5/SOGgJ1CbVacXiEUlLGsJ6Gx+80FfaB40KwlmbG3d619ScTx6lyrbnavnYiNs8EG6yNGhHHglGEl3xoe5Ve295rWEdal9mKpJ3u06ro05N07s5NWKVW0QnIYIOGoCS/kd3aVeTtAbx7Eo1avQqMGdNJil3lIyrBu3sPI8DgTGHOafAtKVW9s8DL/AHrGWa7jzLYN0j36tIXX/iBnq/B5gmA6y1vH4LQeWq2OE9OGTt0P9dVnhyWi5NlXiRlq+i92Lvy3s+ONa1kKZ7AH7oKFt7WNHCPItnb9mzWD9e/eCcP8sFB/94xsZ7fRjd+LVk7yg7Ov9fHNHdGwfhoiUmtV1Rjgnp/fYlZtqGa6ur4mf3mqGE+LSvq23NeM6jG0d77UT54/wKpH7TbMO/wRb3cP9yz/ACxs37NZ4+8f/wBIr32ffqZe2TV+fsfU/LWY9A2mwfs2ZnJiPLfceNI68bNeWpe/8SgG57Bt9SsT38f5oytt7Qi+qqtHg1Z4a1cb9/kB1XpHLn7Hx2oztv6psjdf0cZaPiVx/ZPaSXiZZYgft2dz5AplH5Zt0aMrjTv0/BdZPLQ93+GYe97l61T7YpGLBrKT5e9xNY8neX01nyMcQ6965KfwSe3sjWZ/ec1Fr2ME8x/FU8nlPfJ/gYX9++5dW7TTyepioHf6d7v5LUp7/wAC8ZbNEizFYFh9O7dsEdUVQxg/ekKMrZfBRfV1blkjkZ7MMbT4R8VXV5cm/wCrxVZvvNYD8SmtWtmj/h6EA/WZENPmV7FbV9fY85YtnyuSsPlPtMbuUKMUDeQLGTTO+TR+KU5FudyJ+limc08d3o+iZ/EvVIpbUfGxapQjrDWs4fJdn7e46D626yQjqjDT+CXjtnGP7f8AAkk8nly/VzzfDeSO47Qz6xt62tPFXeH8nNGvo50THvHtyDfd80Pe8ttBnCFs0x7QzQfF2iksx5YLM2ohibED1vdqfgF7/wBp+SNahHNXZ6bf2spUWelusAHJugPcAFGXPK2Jn7tKo2R2ugknOje/TiT8l5bfyMs7t+eTfPZ1DwX1fImP1NUyNCCzYMqk2j2XHVchcANu55vEecFJrYRp2F/F3wIVJjMPiqWr4+hbKR6U8rukmd73SOJcfivz6/aK2eAe9o9xIQUt2R/rve/3FxWSo3yvZeRsJyWquz3/ADe2eJbr01kSH7EZ3vDgpt3lBrk6UKTpXdUkw3G9/FeXUIJXH6KME9pGqssRsLkbGm/KYWHqZwOngvKjCCzYEqkm8rX7/I1u5O9ONbluKlD1xQENOnZvFC4/L42B2lOGa/YPtsY6Qk+954Krw3kepMIfY37D+f0jiRr3K2pYiCu3dgjjjA+y0BKlXpxyXshsfh5yzkeex4jN3h9IY8ZXPPQ785b38gj6GFxmL1ewGzZPF00p33k9up5KvtUy/wBZ+g70ufiajeLyHFLVW+T04IN0nHTmyJzWetW3boDgz7LQeS5xmy9uTgG9GO081aef1Y+EbAT3L78o2JOEbd0dyZ4rStFWEeFFu8pXfkBY3Y6CH053b7vemj8q1o3IR7uC6RYSR3pTO08VpLcq1h1EhIbxPPNlEY4Fl8q6narRe870nAc+KyzW0cNZhAI3tFL53bt7tWxcByUt5xvu3pSXHsTofDt5zET+JUVaHMZSyS3JN5+oZrwCo6e5C3q4KZiyDuUbSfBEMx9mb1iWj3J8o3y0RNGWd9WGZXaAeq3ifckvnsvYU/qbONZxdxPvRXmUfuWKUY5I1xlLNnhQqO6pj8T/AFXP5OlP53X/AM70pdu9W981133jkXfFG5Lh1K1Tez6DY4WU+2D8f6rgbOPPtN/88UrFqQe0fiu7b8v2iVmKHA3BUWjQ3Zsu8+0PkioNjdebm+JSWO/N70VFanPajWF7CpeIvuKilsTF7UjQqPHbD0OHSSg+IC8/idOe1H16Vp3IPPxROLejsIbtq7nrFDZTDN57jj+s7VPa1DFM9RtYd4aV5BU2WvP5B3iSnlPyc3nc3bviVNOmt5joVOEFyPThYrj6t1dvcGBZS2XH1bEbe4hSFXyXTe3Np3EprB5O4WevM89yQ40193Qfiqv7betja3j5ZP8AG7v7LgklryfGb178p16hJwVFHs3Sj5l7vFaGxTi5Rk9+pWqbX0/pAOmtZW5si/8AgrWdxdZe7xBREfkNqfppT3ED+Sf2tto4vUiJ7mqeyPlTsjURwO8eCNePLtHsVFZe4WzyJ0RzdIe95C7HyUYxnMa97yorIeUnLP13W7g9zCSp65nsnL9ZJPp2DVo+SYqdXeQLnB6Lmz0i7szh4Bq4RDTtIUll8rjGaiFoef1RwUi6CVx1e2Rx/W1K1j9H82fgnRjbViZJM4ne6Y+gzdHcmGM2dcSC5DtzDmcmaeC1btO/uRmPFayLzC1I4QOWqp6+fawcNF5LBtFI7tTrH2ZH6c0uVPFqApSgej/2sd1Lj8vTv5apNiseTpqquhQaOpSzUI7FEHUnuBRxWZOZKPrbNk8Xkp1XjaESCp5VXsWw+HjrLMAhxEMfVqVzLcDBowAeCMdHqszWCVivqNwWyjkT161O/gNUknwU0h46q881b2Lq5jQnRrYdETy+HxfUyDi2K19ZMK+x8TeYVJNZa1KruaDeSYqlSQp0qUNT5mKij6gh7WQijHUkWR2hcddFOWrz3niSnRot5yYidZLKKHmS2l14M49yVflWb3rCuGjiUX5wxPUUtETuTep401zOtasMfYhC5caFJU/I6zhfcaRmLsCJjdF7klbG5bxwOTYzfATKmuI9iki9yNgsxDqCQRVXIyGk5NTZLKK4lTUy0LfZCeU9rIW+yFE18Y8ptU2ekcslFPUXpoXlTb2MdQTavt9GepRdDY9x5lUtDYxvDUqWcKW4+E6uw+i2xjd1Ipmbjd1FD09mIW800ix0TOQUsnT2LIqq/qsZMfG72StBj43eytjI1vIIea+RyCDN6DPlWp87Cw9bR8FhJha/W1vwCEtZOTq1SO9krHVqmxhJ7iJ1IL7R3Pjqo5hnwCU3X0mc9wfBSmSsW3a8SFLX6Vl3rFx8VVGlxZLKpfRWK3KbSUGa6bpPuAUhktqYnaiNg+CUzYmTr1WHmrm9SekkDhT1OZJZJTwGiJp4F7zxWMdgtRsGXcERrvsUGL2ZYNNVW43GxM05KGq5pyeUsm8oJJsVvmX1QsHJM4LAUfRneU+p6qOcCunMfxToqNyXV2phEpZIug7m7V8XLrvLq4pYy50lmS+xYKLkahpIkyNhM7sT2nOKUWaziqWWIIKZgVUZWIpwvqS02NJQj8YqOw4BKrU4VEZNk0opCp9MBY9CFrZsIfUpquKPKGtWrCFkV8ElOx1mrhsbgio3hLWreNNUhEojaKYI6Cw1JY0VEUdxEolHWvAJxUywCk4EyrLGritC0qZxOqubKi6afUQp5wQ6E2VdfKko6K2SklMJxAFJJJFsJNhQOq4dCF2auHpQ4GlrtQM8DPci5illopsRE2gO3HH7khvviHYi77jx5qYyLjxVcIkcmDZC1GNdNFO3LQPJE3ClUqoRiRk4klb16pK6RhMaq8E2HUKAVLj6rQktNO6ZQSYsoqTANE7rOCnahTesVNND4DyGRGRvSqAo6JSyRZBhocuSVi0rsSl2HXOHuQ0r1o8oWYo0hcmDzyJbZlRkyXzqiKJJsW2XFK7DSm06AmVESSSFUka4RMqwTRZ//9k="/>
          <p:cNvSpPr>
            <a:spLocks noChangeAspect="1" noChangeArrowheads="1"/>
          </p:cNvSpPr>
          <p:nvPr/>
        </p:nvSpPr>
        <p:spPr bwMode="auto">
          <a:xfrm>
            <a:off x="215899" y="793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397" tIns="45696" rIns="91397" bIns="45696" numCol="1" anchor="t" anchorCtr="0" compatLnSpc="1">
            <a:prstTxWarp prst="textNoShape">
              <a:avLst/>
            </a:prstTxWarp>
          </a:bodyPr>
          <a:lstStyle/>
          <a:p>
            <a:endParaRPr lang="en-US"/>
          </a:p>
        </p:txBody>
      </p:sp>
      <p:sp>
        <p:nvSpPr>
          <p:cNvPr id="20" name="AutoShape 22" descr="data:image/jpeg;base64,/9j/4AAQSkZJRgABAQAAAQABAAD/2wCEAAkGBg8QEBIQDxQQDw8PDxQNDw8PDxAQDw8PFBAVFBQQFBQXGyYeFxkjGRQUHy8gIycpLCwsFR4xNTAqNSYrLCkBCQoKDgwOGg8PGioiHR0pKSkpLykqKikpKSkpKSksLCwpLCwpKSspKSkpKSkpKikpLCosLykpKSksLCksKSkpKf/AABEIAKoBKQMBIgACEQEDEQH/xAAcAAADAQADAQEAAAAAAAAAAAAEBQYDAQIHAAj/xABJEAABBAEBBAUIBQkGBQUAAAABAAIDBAURBhIhMRNBUXGBBxQiMkJhkaEjM1KCsRVDU2JykqLB0RY0RHOEwhcksuHwVIOjw9L/xAAZAQADAQEBAAAAAAAAAAAAAAACAwQBBQD/xAAuEQACAQIEBAQHAQEBAAAAAAAAAQIDERIhMUFRkaHwE2GB0QQiMkJxscHx4SP/2gAMAwEAAhEDEQA/APH9V81yz1XZq6aZHYJa9asQ7EQxPiIkFRIuJCxIuJORPILjRMQQ0aKh5ohDGdNieVI0ppNVBTYlyYCC4IkwhjWFeNNK8CmlIohE6MjXcRoxtdc9Ak4h2ACdGsZGJg+NDSsRJmOIrnalF0J5Zakl9PgTTJrIuSC1InWTcp229UmQQKZOK5D0O5y7xc0Nymw6oKipRpDjWclT0I1rJJajKrEmcEKwqxJtWhU8mHCJ9FAiW11vDCimQKdyKYwAhXXxgTHoFw6FDiDwCp8CGlgTh8SGliRqQEoCOaFATxJ7PEls8adFk8oiOwxL5AnNiNLpok9MSxZKxY7qMmasNxGePN1y1cLlq56O4bsKIjKFYiY1REnmGRIuJBxIyJPRNILjRcHNBxo6sOK0nY7oNVDSYkWPaqSizklTZkdRtTg1TqvWQePiTyCNc+pI6VKBm2uuj4EwDFnI1JxFLgKpYkFM1NZ2pfOE6LJpoUWgkGR61RWwp3JdarpkVQkMoVO23J/lXc1N3HKl6GUkCOeiKo1KDHNMaTeSCJTLJFBjI+SqaEfJTuMbyVTj2clsiLccU4k5rRJfSYnNdijmyqnE3hhRjIVxDGjY41LKRdCIP0KzfEjyxZyRoFIY4C2SNCSxppIxCTMTYsRKIonjS2wxOZ2pZZaqYMjmhLZYls7U3sBLLAVESZiyVqx3URMsU0E8tXIXC5CgR3DRhRMRQrEVEnwEzDIkXEUHEjIlQiSQZEj6vNARI+rzWk8ihx4VNj28lN45U+PCRUNp6lHj2p1CEnoJzCubUOtR0NlnItVlIlIewKYJfOEymS6wnwJagouqZyruBVNeKlss7mraZz6pG5Z/EqbtO1T7Lu4lIJTxVDCpGUbUxqDigWhMqgWRGTeRR4vqVVjupSeNKq8aeS9MkWpSUWp1Wak9FOqygqF1IYQtRjAhYUWxSSOhA5IXRzVoujkIbBZWoOZqOlQcybEnmLZ2pXaCbWEqtKmBFUFFkJXYTWylVhVRJJC6YLDRbzLFOAPK12C7bi6gKG1jt3OzUVEhmomIHsKbAVMKiRkSEiaexGRNPYqESyC4kwq80BE09iY1Ina8APEhETSKHHKnx6m8dC/h6n7wVNj43cPU/eU9Q2nqUdFOIUoosPa34pxCO5c6odalobLORaLORKQ9gcyX2EwmKXWE+BLUE95SmX61V3u5SuXbz4H4q6kc6qQ2V5lIpuafZZp1PolIZhxT5DKWhzEmVVLYvBMqvh8V5GzH2OVXjOpSuOafd8VV4yN3Dh81k9CZalLRTuqktFp7CnVYHsKgqF1IZwIpiEhRbFJI6EDuuj13XR6EYwaRBzIyVBzJkSeYvsJVaTWwlVpVQIagpspTYTaylNhVRJJAEyHW8ywTgDzRxHYfguunu0+K7+l7lwPf+OilZ2EfNb+tp4FbMLOt5+C6NcPsh33nH+SIjkPswtPg7+iJd6gS70O8csX23fBFxTQ9sh8CuK/nR9SuD9zVOaeNy7vq6rfGNg/FNTsTyz/1AcE8HWJT3JpVmq/orLu4/wDZNqeB2jPqxQM7/NwnVbZ/ab9LUj73Q/yaVjqR4rmL8KTFdGat1VLju4OKpcdYh6qVzxa5cwYTaTruVG+LT+EaY18Rnx61+t4Rh3+wJMpp7rm/YJUmno+S9xlRmj6qthveCndaUdUUje8JLWx+XHr3IHd1YppBDcHryxu7oCP5qOdnuupZTutnyXuMgfDvXV4PaFk159stPc1wXznxdunik2KbmMzXe5LrId2Eo+SJh5SAeIQNjHzH6udg7wCnRsTzTegiyEmmurJD3BR2ZvQjXejsjuY7RWV/CZr8xPVPYHsI+YSKzi9qBr6NKUfq6Enwdoq4Tit1zI5UpS2fI83yFuqTwM4PvA/mlbomn1C93e0f1XpE9bPcpqcZHWRVilB/dl1+SXSY+Rx+nr14z1mTGWox+8OCoUkzLYCLjqydUbnfdKOrxPHOtIe5rv6Kkj2fikduxy45r/stu2IHfunkmcGxGZHGu+PTq6O/0nyfEvOaW560p6In6dmFvr1rA7g5UFDMUBpvCzH3tciW47aiHlGJgOp3m79fm0rZm02ei+vxYlA5lsfH+EuQOd9LczPBf4/KHGOy9A6bthzf2tR+KpKU8LvUsNPiFEs8pkbeFvFTxdpEWo/iATKn5QsBJ67DA7skhI08WqecJPZ9GOhaO66ovIGnqe13wRTQ7r0U3QyGKl+omiJ7Gzbp+BTiOADix0hH6rw4KOUbf4Wwl2ncO3l0d3obzkD1nH7zFyJoXe0z46IbDMSO0jD1EFBzMf2Aol1NjvVcR3O1Qk2Nm9h+vejjbiKmnwF9kkc2lKLUo6wQmlptxnUHhJ7WXkb9ZF8lVBcCGo+P6FtmRvaldjTqKZT5WB3rNIQEwgd6rtFTEkkLZmrDRFS1exwKy6E9g+KaAeZNpSH2HfAj8VyaTh1ad7gF6VktksJXO5Leu3p+XQVA1zi7s0YCB8UpubH8N5tZtKLmJcpcZESO3c1Lvkp1heZ1HKWnf7Iob49po8QtWWJeqQDxCrsX5PobJ088jfx9LzGpPNGPd0z91qcS7CbPV+FvIS7w/NtfCZNf2Iw4rzlbj1PZPgQkDLLuU+n39E5o7MWJvWvwRA/pJ3DTwBTe3gMbp/yFTM2uyTzZzYz7wS0KYytF8J+lrWIB2S+idExNNCXivw9EVMPk1rnjLmqzfc2TX/qkC3b5PsK36zNNcf1ZoG/i8qExdKvYkDdJSdfYG+fABesYnyN4x8Qle+2TpqWSO83A79W6pU24q7l3yHxavZrPl/RM3YvZ1vPKOd/ra4/BhRMWzezg/wAfr35CIf8A1oPMbMY2u4tbHjdBwBsZuxv+LGAJMYqA9jC+NrJS/PfWrFxfQ9LDJXsXFPC4H2LgJ92UjH+0KmxWGp84J5X/ALGRbJ8tV5VSbR1+qwB/116E/Fx0VRUwtQx9KKAkaBqZMXkfOtB2gE6/JDJX3fT3FOOHPCu/Q9KYeiHF1jT9bR4S69trjojuzzwxnslaWlQuJyLJy5uOs5aB7Do6OSFswYewt3tR4haZPH50jTpYbLfs28VKdfcdIHD5pXgpPN/z+MONST2778iis57Dzj66o8HssviPx0U9e2exEp1ZM9rj+gzMOvg2UqZsflKB2hpY7e5/8q+SpIfutlYf4VuPKjdrECetPE0cwXNkYfGWI6/vpqi0vlb5mON3t6WuNo9i2gaxTZM+8mGyP/gmaURHS6EenNZ1H6UZimPEgyAIWr5YKcvCxBXOvLpqgaPF7DJ/0qnobR4+VmscRjZpqX0nucxvu0gcyQfuLHKe65WBcUnrz7sDUcrDoAJ5nO7IMxHIfha3CnEcrhoTbyjAft1ILEY73xQuH8S4FCvZj3oZHTRDm5j4bY4cw4WGOcPiCgP7Mt1Lq7azndTWOsY6Yfejc5jj90JbwvyCWJaZ9BnuunJZFdx9gj1o5qjHydxDZWkfuoWzsk5p3hUxjnHnJE+alIfeC1h/FATW2NcILjpoC46NjykMNqu/s3ZwD8yCnEeILBqx01TUaNlpzukr6f5Eu8weAWZx376f026lqu+vWwvNGzFwjjykX69a9DcYO5kzyf4Vg/bG1AfStBob6wyeOmrk/wDut3G+OhTS5cvVh0ksUeQrjiZqo6C0wdpi13X+BHcjcVlmXIulpTdMzk6GUemwjm1zTxBXr5XaT79TdNG++Qqr+UOYjWSuywz9JQtxzjTtLJA0+AJWjNscRYO5KYonnh0d+r0JJ7A5w0PgUPkMVjZnkWqrIpTw6aDWGTv3maFKMt5MpXsLqFozs0/u9vSXh2Bx4osNPe679Qcc3wZUTbIY6QbwqQPaeO/WcB4+ihIsBTiP0UtuoeoF7i0fFeQPsXsZLo0y05AeTHEwu+6eGitdnvLBv6Q5ONrweHTsAHiQjdOa0d0BeDzat35ZnoVRtkD6OzFYb2SAbyJdGT9dAP2oylMuDinj6elJqCN4BpST+0lyo7deSQOopShi+nXkw3UwfUsua6lU/CsfxhlfGfsuJS+1WyUHFjukaPFaYvbaCbQSANd2qmge1w1YdR2JblOH1LmMjCFTOL5exCnbexGdJmfLRbx7a1pOEjdO8KrvYeGcaPaNe3RQu0Gwzo9XxcRz0TYOlPVWYqpGtT3ug2etRn9UtBPZwSW9skBxicD7kkZGWu3Tqxw7Doj47VmPkd8KlRcdGRualqgKak6M6PadO0LppH7/AJpuzNNf6Mg0PvXP0HuR4nuBZbGmbwVmDdq4pjKjD6Mk4H0zvv8AP4Kc2k2brYljZrDHZC5I3e6SyS6IH9k+t46p7R8qU0WkeVqyscOHTMYQe8g81RnaTFZGPo3SV7DTyinPRSNPuJ00PcVPinG11l5bl1k07PvgedbF0Zcy9wt2CImN3m04HCFjh9kBumqq6OxFpkpZWbDj4G+1BC02XgdsjgTqleX8nNCN3SwHIUz6wfWAsxg9oDfS+aEr7UXqxDIsxWl0/N5OtPA7TsLi0/itbbzj+jUot2bOue2syMD3QVXOjLTumWZxlnd79X8vALDZ7CCzNv5S28Aje33gbrj9npHAhvim021M9nhYqYfJdRdWyELH+AeQV18zh03hisrCe2ncZM3wAefwXrpeT9DMD0yLWDFQwxb1cNnYBwjgtPL3jt4SNZ8lPjKGObzl8k9FsbSPMZX2CyckcDJLKXRMHuZr39Sk8jvjXo62baR/6ihFKPjulIpb2SB0ZVc//PxbD+LF5U+Lua8WysE5PZLIZKd9mrFUe17i7dq3K8jWnXXTd3tRyRzM/l8XAYujqwSh3KRsLn7vbqTzR2zljaOX6OONtZh4asqw1wB3huvwT3IeSOIsM12S3anI3i2tugl3YHO1Wya0k1mYr5WWm55bldrclb4WDDKP8us3TxYQfmmewgjikMpZF07fqmsysdZ73fZ0LtfmmsGzcbH7jcflIWct+We04n7kEWn8SaVdjaYcHGCR7uyWhkZfnLIG/JYlh379ApTTysNcjmnTEOuwQ494GjbL2z7wB+zaaA0nucqHAZOGKN3nmQjsxafR77owWDs6TeLneKk8xFkZIxBXMkNcDQRuZj6lcDuJL1zsZs7SpkyZCfHvl11DWOZIW+7UDn4LJRTj7Z/4ApNSv+ysm2pogOEfTXWH2Nwuh/fk4ad2qgLu0dOu+R8pY1rtd2nD9IB7j1Ks2lpjJ6R05txg4brPRYe/RTFnyNVqrHTXrZYwDec2Jmrj4uXo4YrzZv1PPRcDzPJ3Y5ZnPiYIWE6hg5Kn8n+MmbL504mCvGd58rzuM3ezjz1TjZ+ljZJdylAxjWnQ3MlIZXnjzZA0hvxPgvSIcZi4GtknsQzStGrX2ZGdHGe1kLdGN7wNfejlLDrqa/nWGOnmKNm2Hz6XI8a1QxhgDgWGy4fnC0/Aa8Vtb2iE0+kDSePAgc10vX6Nl3oy2L59mOnC50fdv8Gj4rv5pYjZ6EcONiI4vlcJbJHcNdCgyvd69+rFNStbbv0QXttkITS6CYCSZ40azm4FZbNXfyfjh52/jpoxjj6WnUFOOsFrz5nBPdsH8/KxxYD2hv8AVCXNl7MjhLlrMVVrj6Mb3h8zv1I4m9fuWqmsOFvLXz5G+K28UfwWexm1PnMzo2glh117AElpRdHtE8VODHRb1oN9UP14E9WuiPxOPnbD0WOiNGBw+kyF4bs8jeHGKDmOv1tNOwrIXK2OY6KmHTTyEumsyelJI883EobLE8O+X/WFdxisb0z/AOIM28vsD91uhd7kv2SzEolDeOnYgKmHt2XF+67V3EyScGjuTXz6li26veJrB5MZ6TiewAI2lGGDViVilPHojfys1YHVd94AeBqD16ryTDbPvsROdodB6pV1PjL2XkElkGvVB1bGeD3D39iJz+VqUIhXhAfMRuxxM4uJ5cQtp/IlHVh1HibkshR5Kc/NBaNVxJZqRoeor0Db2kzc3+AKn/JvsS+uXX72kb36uaw8wDx4rTavPedydHF6gOhPUgfzVbx21Nbw0mpb6E5XrEjUcD2qp2Sz0gd0bjrpwSl7mRs3eZ5aBONkcDI5/SOGgJ1CbVacXiEUlLGsJ6Gx+80FfaB40KwlmbG3d619ScTx6lyrbnavnYiNs8EG6yNGhHHglGEl3xoe5Ve295rWEdal9mKpJ3u06ro05N07s5NWKVW0QnIYIOGoCS/kd3aVeTtAbx7Eo1avQqMGdNJil3lIyrBu3sPI8DgTGHOafAtKVW9s8DL/AHrGWa7jzLYN0j36tIXX/iBnq/B5gmA6y1vH4LQeWq2OE9OGTt0P9dVnhyWi5NlXiRlq+i92Lvy3s+ONa1kKZ7AH7oKFt7WNHCPItnb9mzWD9e/eCcP8sFB/94xsZ7fRjd+LVk7yg7Ov9fHNHdGwfhoiUmtV1Rjgnp/fYlZtqGa6ur4mf3mqGE+LSvq23NeM6jG0d77UT54/wKpH7TbMO/wRb3cP9yz/ACxs37NZ4+8f/wBIr32ffqZe2TV+fsfU/LWY9A2mwfs2ZnJiPLfceNI68bNeWpe/8SgG57Bt9SsT38f5oytt7Qi+qqtHg1Z4a1cb9/kB1XpHLn7Hx2oztv6psjdf0cZaPiVx/ZPaSXiZZYgft2dz5AplH5Zt0aMrjTv0/BdZPLQ93+GYe97l61T7YpGLBrKT5e9xNY8neX01nyMcQ6965KfwSe3sjWZ/ec1Fr2ME8x/FU8nlPfJ/gYX9++5dW7TTyepioHf6d7v5LUp7/wAC8ZbNEizFYFh9O7dsEdUVQxg/ekKMrZfBRfV1blkjkZ7MMbT4R8VXV5cm/wCrxVZvvNYD8SmtWtmj/h6EA/WZENPmV7FbV9fY85YtnyuSsPlPtMbuUKMUDeQLGTTO+TR+KU5FudyJ+limc08d3o+iZ/EvVIpbUfGxapQjrDWs4fJdn7e46D626yQjqjDT+CXjtnGP7f8AAkk8nly/VzzfDeSO47Qz6xt62tPFXeH8nNGvo50THvHtyDfd80Pe8ttBnCFs0x7QzQfF2iksx5YLM2ohibED1vdqfgF7/wBp+SNahHNXZ6bf2spUWelusAHJugPcAFGXPK2Jn7tKo2R2ugknOje/TiT8l5bfyMs7t+eTfPZ1DwX1fImP1NUyNCCzYMqk2j2XHVchcANu55vEecFJrYRp2F/F3wIVJjMPiqWr4+hbKR6U8rukmd73SOJcfivz6/aK2eAe9o9xIQUt2R/rve/3FxWSo3yvZeRsJyWquz3/ADe2eJbr01kSH7EZ3vDgpt3lBrk6UKTpXdUkw3G9/FeXUIJXH6KME9pGqssRsLkbGm/KYWHqZwOngvKjCCzYEqkm8rX7/I1u5O9ONbluKlD1xQENOnZvFC4/L42B2lOGa/YPtsY6Qk+954Krw3kepMIfY37D+f0jiRr3K2pYiCu3dgjjjA+y0BKlXpxyXshsfh5yzkeex4jN3h9IY8ZXPPQ785b38gj6GFxmL1ewGzZPF00p33k9up5KvtUy/wBZ+g70ufiajeLyHFLVW+T04IN0nHTmyJzWetW3boDgz7LQeS5xmy9uTgG9GO081aef1Y+EbAT3L78o2JOEbd0dyZ4rStFWEeFFu8pXfkBY3Y6CH053b7vemj8q1o3IR7uC6RYSR3pTO08VpLcq1h1EhIbxPPNlEY4Fl8q6narRe870nAc+KyzW0cNZhAI3tFL53bt7tWxcByUt5xvu3pSXHsTofDt5zET+JUVaHMZSyS3JN5+oZrwCo6e5C3q4KZiyDuUbSfBEMx9mb1iWj3J8o3y0RNGWd9WGZXaAeq3ifckvnsvYU/qbONZxdxPvRXmUfuWKUY5I1xlLNnhQqO6pj8T/AFXP5OlP53X/AM70pdu9W981133jkXfFG5Lh1K1Tez6DY4WU+2D8f6rgbOPPtN/88UrFqQe0fiu7b8v2iVmKHA3BUWjQ3Zsu8+0PkioNjdebm+JSWO/N70VFanPajWF7CpeIvuKilsTF7UjQqPHbD0OHSSg+IC8/idOe1H16Vp3IPPxROLejsIbtq7nrFDZTDN57jj+s7VPa1DFM9RtYd4aV5BU2WvP5B3iSnlPyc3nc3bviVNOmt5joVOEFyPThYrj6t1dvcGBZS2XH1bEbe4hSFXyXTe3Np3EprB5O4WevM89yQ40193Qfiqv7betja3j5ZP8AG7v7LgklryfGb178p16hJwVFHs3Sj5l7vFaGxTi5Rk9+pWqbX0/pAOmtZW5si/8AgrWdxdZe7xBREfkNqfppT3ED+Sf2tto4vUiJ7mqeyPlTsjURwO8eCNePLtHsVFZe4WzyJ0RzdIe95C7HyUYxnMa97yorIeUnLP13W7g9zCSp65nsnL9ZJPp2DVo+SYqdXeQLnB6Lmz0i7szh4Bq4RDTtIUll8rjGaiFoef1RwUi6CVx1e2Rx/W1K1j9H82fgnRjbViZJM4ne6Y+gzdHcmGM2dcSC5DtzDmcmaeC1btO/uRmPFayLzC1I4QOWqp6+fawcNF5LBtFI7tTrH2ZH6c0uVPFqApSgej/2sd1Lj8vTv5apNiseTpqquhQaOpSzUI7FEHUnuBRxWZOZKPrbNk8Xkp1XjaESCp5VXsWw+HjrLMAhxEMfVqVzLcDBowAeCMdHqszWCVivqNwWyjkT161O/gNUknwU0h46q881b2Lq5jQnRrYdETy+HxfUyDi2K19ZMK+x8TeYVJNZa1KruaDeSYqlSQp0qUNT5mKij6gh7WQijHUkWR2hcddFOWrz3niSnRot5yYidZLKKHmS2l14M49yVflWb3rCuGjiUX5wxPUUtETuTep401zOtasMfYhC5caFJU/I6zhfcaRmLsCJjdF7klbG5bxwOTYzfATKmuI9iki9yNgsxDqCQRVXIyGk5NTZLKK4lTUy0LfZCeU9rIW+yFE18Y8ptU2ekcslFPUXpoXlTb2MdQTavt9GepRdDY9x5lUtDYxvDUqWcKW4+E6uw+i2xjd1Ipmbjd1FD09mIW800ix0TOQUsnT2LIqq/qsZMfG72StBj43eytjI1vIIea+RyCDN6DPlWp87Cw9bR8FhJha/W1vwCEtZOTq1SO9krHVqmxhJ7iJ1IL7R3Pjqo5hnwCU3X0mc9wfBSmSsW3a8SFLX6Vl3rFx8VVGlxZLKpfRWK3KbSUGa6bpPuAUhktqYnaiNg+CUzYmTr1WHmrm9SekkDhT1OZJZJTwGiJp4F7zxWMdgtRsGXcERrvsUGL2ZYNNVW43GxM05KGq5pyeUsm8oJJsVvmX1QsHJM4LAUfRneU+p6qOcCunMfxToqNyXV2phEpZIug7m7V8XLrvLq4pYy50lmS+xYKLkahpIkyNhM7sT2nOKUWaziqWWIIKZgVUZWIpwvqS02NJQj8YqOw4BKrU4VEZNk0opCp9MBY9CFrZsIfUpquKPKGtWrCFkV8ElOx1mrhsbgio3hLWreNNUhEojaKYI6Cw1JY0VEUdxEolHWvAJxUywCk4EyrLGritC0qZxOqubKi6afUQp5wQ6E2VdfKko6K2SklMJxAFJJJFsJNhQOq4dCF2auHpQ4GlrtQM8DPci5illopsRE2gO3HH7khvviHYi77jx5qYyLjxVcIkcmDZC1GNdNFO3LQPJE3ClUqoRiRk4klb16pK6RhMaq8E2HUKAVLj6rQktNO6ZQSYsoqTANE7rOCnahTesVNND4DyGRGRvSqAo6JSyRZBhocuSVi0rsSl2HXOHuQ0r1o8oWYo0hcmDzyJbZlRkyXzqiKJJsW2XFK7DSm06AmVESSSFUka4RMqwTRZ//9k="/>
          <p:cNvSpPr>
            <a:spLocks noChangeAspect="1" noChangeArrowheads="1"/>
          </p:cNvSpPr>
          <p:nvPr/>
        </p:nvSpPr>
        <p:spPr bwMode="auto">
          <a:xfrm>
            <a:off x="368299" y="16033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397" tIns="45696" rIns="91397" bIns="45696" numCol="1" anchor="t" anchorCtr="0" compatLnSpc="1">
            <a:prstTxWarp prst="textNoShape">
              <a:avLst/>
            </a:prstTxWarp>
          </a:bodyPr>
          <a:lstStyle/>
          <a:p>
            <a:endParaRPr lang="en-US"/>
          </a:p>
        </p:txBody>
      </p:sp>
      <p:sp>
        <p:nvSpPr>
          <p:cNvPr id="21" name="AutoShape 24" descr="data:image/jpeg;base64,/9j/4AAQSkZJRgABAQAAAQABAAD/2wCEAAkGBg8QEBIQDxQQDw8PDxQNDw8PDxAQDw8PFBAVFBQQFBQXGyYeFxkjGRQUHy8gIycpLCwsFR4xNTAqNSYrLCkBCQoKDgwOGg8PGioiHR0pKSkpLykqKikpKSkpKSksLCwpLCwpKSspKSkpKSkpKikpLCosLykpKSksLCksKSkpKf/AABEIAKoBKQMBIgACEQEDEQH/xAAcAAADAQADAQEAAAAAAAAAAAAEBQYDAQIHAAj/xABJEAABBAEBBAUIBQkGBQUAAAABAAIDBAURBhIhMRNBUXGBBxQiMkJhkaEjM1KCsRVDU2JykqLB0RY0RHOEwhcksuHwVIOjw9L/xAAZAQADAQEBAAAAAAAAAAAAAAACAwQBBQD/xAAuEQACAQIEBAQHAQEBAAAAAAAAAQIDERIhMUFRkaHwE2GB0QQiMkJxscHx4SP/2gAMAwEAAhEDEQA/APH9V81yz1XZq6aZHYJa9asQ7EQxPiIkFRIuJCxIuJORPILjRMQQ0aKh5ohDGdNieVI0ppNVBTYlyYCC4IkwhjWFeNNK8CmlIohE6MjXcRoxtdc9Ak4h2ACdGsZGJg+NDSsRJmOIrnalF0J5Zakl9PgTTJrIuSC1InWTcp229UmQQKZOK5D0O5y7xc0Nymw6oKipRpDjWclT0I1rJJajKrEmcEKwqxJtWhU8mHCJ9FAiW11vDCimQKdyKYwAhXXxgTHoFw6FDiDwCp8CGlgTh8SGliRqQEoCOaFATxJ7PEls8adFk8oiOwxL5AnNiNLpok9MSxZKxY7qMmasNxGePN1y1cLlq56O4bsKIjKFYiY1REnmGRIuJBxIyJPRNILjRcHNBxo6sOK0nY7oNVDSYkWPaqSizklTZkdRtTg1TqvWQePiTyCNc+pI6VKBm2uuj4EwDFnI1JxFLgKpYkFM1NZ2pfOE6LJpoUWgkGR61RWwp3JdarpkVQkMoVO23J/lXc1N3HKl6GUkCOeiKo1KDHNMaTeSCJTLJFBjI+SqaEfJTuMbyVTj2clsiLccU4k5rRJfSYnNdijmyqnE3hhRjIVxDGjY41LKRdCIP0KzfEjyxZyRoFIY4C2SNCSxppIxCTMTYsRKIonjS2wxOZ2pZZaqYMjmhLZYls7U3sBLLAVESZiyVqx3URMsU0E8tXIXC5CgR3DRhRMRQrEVEnwEzDIkXEUHEjIlQiSQZEj6vNARI+rzWk8ihx4VNj28lN45U+PCRUNp6lHj2p1CEnoJzCubUOtR0NlnItVlIlIewKYJfOEymS6wnwJagouqZyruBVNeKlss7mraZz6pG5Z/EqbtO1T7Lu4lIJTxVDCpGUbUxqDigWhMqgWRGTeRR4vqVVjupSeNKq8aeS9MkWpSUWp1Wak9FOqygqF1IYQtRjAhYUWxSSOhA5IXRzVoujkIbBZWoOZqOlQcybEnmLZ2pXaCbWEqtKmBFUFFkJXYTWylVhVRJJC6YLDRbzLFOAPK12C7bi6gKG1jt3OzUVEhmomIHsKbAVMKiRkSEiaexGRNPYqESyC4kwq80BE09iY1Ina8APEhETSKHHKnx6m8dC/h6n7wVNj43cPU/eU9Q2nqUdFOIUoosPa34pxCO5c6odalobLORaLORKQ9gcyX2EwmKXWE+BLUE95SmX61V3u5SuXbz4H4q6kc6qQ2V5lIpuafZZp1PolIZhxT5DKWhzEmVVLYvBMqvh8V5GzH2OVXjOpSuOafd8VV4yN3Dh81k9CZalLRTuqktFp7CnVYHsKgqF1IZwIpiEhRbFJI6EDuuj13XR6EYwaRBzIyVBzJkSeYvsJVaTWwlVpVQIagpspTYTaylNhVRJJAEyHW8ywTgDzRxHYfguunu0+K7+l7lwPf+OilZ2EfNb+tp4FbMLOt5+C6NcPsh33nH+SIjkPswtPg7+iJd6gS70O8csX23fBFxTQ9sh8CuK/nR9SuD9zVOaeNy7vq6rfGNg/FNTsTyz/1AcE8HWJT3JpVmq/orLu4/wDZNqeB2jPqxQM7/NwnVbZ/ab9LUj73Q/yaVjqR4rmL8KTFdGat1VLju4OKpcdYh6qVzxa5cwYTaTruVG+LT+EaY18Rnx61+t4Rh3+wJMpp7rm/YJUmno+S9xlRmj6qthveCndaUdUUje8JLWx+XHr3IHd1YppBDcHryxu7oCP5qOdnuupZTutnyXuMgfDvXV4PaFk159stPc1wXznxdunik2KbmMzXe5LrId2Eo+SJh5SAeIQNjHzH6udg7wCnRsTzTegiyEmmurJD3BR2ZvQjXejsjuY7RWV/CZr8xPVPYHsI+YSKzi9qBr6NKUfq6Enwdoq4Tit1zI5UpS2fI83yFuqTwM4PvA/mlbomn1C93e0f1XpE9bPcpqcZHWRVilB/dl1+SXSY+Rx+nr14z1mTGWox+8OCoUkzLYCLjqydUbnfdKOrxPHOtIe5rv6Kkj2fikduxy45r/stu2IHfunkmcGxGZHGu+PTq6O/0nyfEvOaW560p6In6dmFvr1rA7g5UFDMUBpvCzH3tciW47aiHlGJgOp3m79fm0rZm02ei+vxYlA5lsfH+EuQOd9LczPBf4/KHGOy9A6bthzf2tR+KpKU8LvUsNPiFEs8pkbeFvFTxdpEWo/iATKn5QsBJ67DA7skhI08WqecJPZ9GOhaO66ovIGnqe13wRTQ7r0U3QyGKl+omiJ7Gzbp+BTiOADix0hH6rw4KOUbf4Wwl2ncO3l0d3obzkD1nH7zFyJoXe0z46IbDMSO0jD1EFBzMf2Aol1NjvVcR3O1Qk2Nm9h+vejjbiKmnwF9kkc2lKLUo6wQmlptxnUHhJ7WXkb9ZF8lVBcCGo+P6FtmRvaldjTqKZT5WB3rNIQEwgd6rtFTEkkLZmrDRFS1exwKy6E9g+KaAeZNpSH2HfAj8VyaTh1ad7gF6VktksJXO5Leu3p+XQVA1zi7s0YCB8UpubH8N5tZtKLmJcpcZESO3c1Lvkp1heZ1HKWnf7Iob49po8QtWWJeqQDxCrsX5PobJ088jfx9LzGpPNGPd0z91qcS7CbPV+FvIS7w/NtfCZNf2Iw4rzlbj1PZPgQkDLLuU+n39E5o7MWJvWvwRA/pJ3DTwBTe3gMbp/yFTM2uyTzZzYz7wS0KYytF8J+lrWIB2S+idExNNCXivw9EVMPk1rnjLmqzfc2TX/qkC3b5PsK36zNNcf1ZoG/i8qExdKvYkDdJSdfYG+fABesYnyN4x8Qle+2TpqWSO83A79W6pU24q7l3yHxavZrPl/RM3YvZ1vPKOd/ra4/BhRMWzezg/wAfr35CIf8A1oPMbMY2u4tbHjdBwBsZuxv+LGAJMYqA9jC+NrJS/PfWrFxfQ9LDJXsXFPC4H2LgJ92UjH+0KmxWGp84J5X/ALGRbJ8tV5VSbR1+qwB/116E/Fx0VRUwtQx9KKAkaBqZMXkfOtB2gE6/JDJX3fT3FOOHPCu/Q9KYeiHF1jT9bR4S69trjojuzzwxnslaWlQuJyLJy5uOs5aB7Do6OSFswYewt3tR4haZPH50jTpYbLfs28VKdfcdIHD5pXgpPN/z+MONST2778iis57Dzj66o8HssviPx0U9e2exEp1ZM9rj+gzMOvg2UqZsflKB2hpY7e5/8q+SpIfutlYf4VuPKjdrECetPE0cwXNkYfGWI6/vpqi0vlb5mON3t6WuNo9i2gaxTZM+8mGyP/gmaURHS6EenNZ1H6UZimPEgyAIWr5YKcvCxBXOvLpqgaPF7DJ/0qnobR4+VmscRjZpqX0nucxvu0gcyQfuLHKe65WBcUnrz7sDUcrDoAJ5nO7IMxHIfha3CnEcrhoTbyjAft1ILEY73xQuH8S4FCvZj3oZHTRDm5j4bY4cw4WGOcPiCgP7Mt1Lq7azndTWOsY6Yfejc5jj90JbwvyCWJaZ9BnuunJZFdx9gj1o5qjHydxDZWkfuoWzsk5p3hUxjnHnJE+alIfeC1h/FATW2NcILjpoC46NjykMNqu/s3ZwD8yCnEeILBqx01TUaNlpzukr6f5Eu8weAWZx376f026lqu+vWwvNGzFwjjykX69a9DcYO5kzyf4Vg/bG1AfStBob6wyeOmrk/wDut3G+OhTS5cvVh0ksUeQrjiZqo6C0wdpi13X+BHcjcVlmXIulpTdMzk6GUemwjm1zTxBXr5XaT79TdNG++Qqr+UOYjWSuywz9JQtxzjTtLJA0+AJWjNscRYO5KYonnh0d+r0JJ7A5w0PgUPkMVjZnkWqrIpTw6aDWGTv3maFKMt5MpXsLqFozs0/u9vSXh2Bx4osNPe679Qcc3wZUTbIY6QbwqQPaeO/WcB4+ihIsBTiP0UtuoeoF7i0fFeQPsXsZLo0y05AeTHEwu+6eGitdnvLBv6Q5ONrweHTsAHiQjdOa0d0BeDzat35ZnoVRtkD6OzFYb2SAbyJdGT9dAP2oylMuDinj6elJqCN4BpST+0lyo7deSQOopShi+nXkw3UwfUsua6lU/CsfxhlfGfsuJS+1WyUHFjukaPFaYvbaCbQSANd2qmge1w1YdR2JblOH1LmMjCFTOL5exCnbexGdJmfLRbx7a1pOEjdO8KrvYeGcaPaNe3RQu0Gwzo9XxcRz0TYOlPVWYqpGtT3ug2etRn9UtBPZwSW9skBxicD7kkZGWu3Tqxw7Doj47VmPkd8KlRcdGRualqgKak6M6PadO0LppH7/AJpuzNNf6Mg0PvXP0HuR4nuBZbGmbwVmDdq4pjKjD6Mk4H0zvv8AP4Kc2k2brYljZrDHZC5I3e6SyS6IH9k+t46p7R8qU0WkeVqyscOHTMYQe8g81RnaTFZGPo3SV7DTyinPRSNPuJ00PcVPinG11l5bl1k07PvgedbF0Zcy9wt2CImN3m04HCFjh9kBumqq6OxFpkpZWbDj4G+1BC02XgdsjgTqleX8nNCN3SwHIUz6wfWAsxg9oDfS+aEr7UXqxDIsxWl0/N5OtPA7TsLi0/itbbzj+jUot2bOue2syMD3QVXOjLTumWZxlnd79X8vALDZ7CCzNv5S28Aje33gbrj9npHAhvim021M9nhYqYfJdRdWyELH+AeQV18zh03hisrCe2ncZM3wAefwXrpeT9DMD0yLWDFQwxb1cNnYBwjgtPL3jt4SNZ8lPjKGObzl8k9FsbSPMZX2CyckcDJLKXRMHuZr39Sk8jvjXo62baR/6ihFKPjulIpb2SB0ZVc//PxbD+LF5U+Lua8WysE5PZLIZKd9mrFUe17i7dq3K8jWnXXTd3tRyRzM/l8XAYujqwSh3KRsLn7vbqTzR2zljaOX6OONtZh4asqw1wB3huvwT3IeSOIsM12S3anI3i2tugl3YHO1Wya0k1mYr5WWm55bldrclb4WDDKP8us3TxYQfmmewgjikMpZF07fqmsysdZ73fZ0LtfmmsGzcbH7jcflIWct+We04n7kEWn8SaVdjaYcHGCR7uyWhkZfnLIG/JYlh379ApTTysNcjmnTEOuwQ494GjbL2z7wB+zaaA0nucqHAZOGKN3nmQjsxafR77owWDs6TeLneKk8xFkZIxBXMkNcDQRuZj6lcDuJL1zsZs7SpkyZCfHvl11DWOZIW+7UDn4LJRTj7Z/4ApNSv+ysm2pogOEfTXWH2Nwuh/fk4ad2qgLu0dOu+R8pY1rtd2nD9IB7j1Ks2lpjJ6R05txg4brPRYe/RTFnyNVqrHTXrZYwDec2Jmrj4uXo4YrzZv1PPRcDzPJ3Y5ZnPiYIWE6hg5Kn8n+MmbL504mCvGd58rzuM3ezjz1TjZ+ljZJdylAxjWnQ3MlIZXnjzZA0hvxPgvSIcZi4GtknsQzStGrX2ZGdHGe1kLdGN7wNfejlLDrqa/nWGOnmKNm2Hz6XI8a1QxhgDgWGy4fnC0/Aa8Vtb2iE0+kDSePAgc10vX6Nl3oy2L59mOnC50fdv8Gj4rv5pYjZ6EcONiI4vlcJbJHcNdCgyvd69+rFNStbbv0QXttkITS6CYCSZ40azm4FZbNXfyfjh52/jpoxjj6WnUFOOsFrz5nBPdsH8/KxxYD2hv8AVCXNl7MjhLlrMVVrj6Mb3h8zv1I4m9fuWqmsOFvLXz5G+K28UfwWexm1PnMzo2glh117AElpRdHtE8VODHRb1oN9UP14E9WuiPxOPnbD0WOiNGBw+kyF4bs8jeHGKDmOv1tNOwrIXK2OY6KmHTTyEumsyelJI883EobLE8O+X/WFdxisb0z/AOIM28vsD91uhd7kv2SzEolDeOnYgKmHt2XF+67V3EyScGjuTXz6li26veJrB5MZ6TiewAI2lGGDViVilPHojfys1YHVd94AeBqD16ryTDbPvsROdodB6pV1PjL2XkElkGvVB1bGeD3D39iJz+VqUIhXhAfMRuxxM4uJ5cQtp/IlHVh1HibkshR5Kc/NBaNVxJZqRoeor0Db2kzc3+AKn/JvsS+uXX72kb36uaw8wDx4rTavPedydHF6gOhPUgfzVbx21Nbw0mpb6E5XrEjUcD2qp2Sz0gd0bjrpwSl7mRs3eZ5aBONkcDI5/SOGgJ1CbVacXiEUlLGsJ6Gx+80FfaB40KwlmbG3d619ScTx6lyrbnavnYiNs8EG6yNGhHHglGEl3xoe5Ve295rWEdal9mKpJ3u06ro05N07s5NWKVW0QnIYIOGoCS/kd3aVeTtAbx7Eo1avQqMGdNJil3lIyrBu3sPI8DgTGHOafAtKVW9s8DL/AHrGWa7jzLYN0j36tIXX/iBnq/B5gmA6y1vH4LQeWq2OE9OGTt0P9dVnhyWi5NlXiRlq+i92Lvy3s+ONa1kKZ7AH7oKFt7WNHCPItnb9mzWD9e/eCcP8sFB/94xsZ7fRjd+LVk7yg7Ov9fHNHdGwfhoiUmtV1Rjgnp/fYlZtqGa6ur4mf3mqGE+LSvq23NeM6jG0d77UT54/wKpH7TbMO/wRb3cP9yz/ACxs37NZ4+8f/wBIr32ffqZe2TV+fsfU/LWY9A2mwfs2ZnJiPLfceNI68bNeWpe/8SgG57Bt9SsT38f5oytt7Qi+qqtHg1Z4a1cb9/kB1XpHLn7Hx2oztv6psjdf0cZaPiVx/ZPaSXiZZYgft2dz5AplH5Zt0aMrjTv0/BdZPLQ93+GYe97l61T7YpGLBrKT5e9xNY8neX01nyMcQ6965KfwSe3sjWZ/ec1Fr2ME8x/FU8nlPfJ/gYX9++5dW7TTyepioHf6d7v5LUp7/wAC8ZbNEizFYFh9O7dsEdUVQxg/ekKMrZfBRfV1blkjkZ7MMbT4R8VXV5cm/wCrxVZvvNYD8SmtWtmj/h6EA/WZENPmV7FbV9fY85YtnyuSsPlPtMbuUKMUDeQLGTTO+TR+KU5FudyJ+limc08d3o+iZ/EvVIpbUfGxapQjrDWs4fJdn7e46D626yQjqjDT+CXjtnGP7f8AAkk8nly/VzzfDeSO47Qz6xt62tPFXeH8nNGvo50THvHtyDfd80Pe8ttBnCFs0x7QzQfF2iksx5YLM2ohibED1vdqfgF7/wBp+SNahHNXZ6bf2spUWelusAHJugPcAFGXPK2Jn7tKo2R2ugknOje/TiT8l5bfyMs7t+eTfPZ1DwX1fImP1NUyNCCzYMqk2j2XHVchcANu55vEecFJrYRp2F/F3wIVJjMPiqWr4+hbKR6U8rukmd73SOJcfivz6/aK2eAe9o9xIQUt2R/rve/3FxWSo3yvZeRsJyWquz3/ADe2eJbr01kSH7EZ3vDgpt3lBrk6UKTpXdUkw3G9/FeXUIJXH6KME9pGqssRsLkbGm/KYWHqZwOngvKjCCzYEqkm8rX7/I1u5O9ONbluKlD1xQENOnZvFC4/L42B2lOGa/YPtsY6Qk+954Krw3kepMIfY37D+f0jiRr3K2pYiCu3dgjjjA+y0BKlXpxyXshsfh5yzkeex4jN3h9IY8ZXPPQ785b38gj6GFxmL1ewGzZPF00p33k9up5KvtUy/wBZ+g70ufiajeLyHFLVW+T04IN0nHTmyJzWetW3boDgz7LQeS5xmy9uTgG9GO081aef1Y+EbAT3L78o2JOEbd0dyZ4rStFWEeFFu8pXfkBY3Y6CH053b7vemj8q1o3IR7uC6RYSR3pTO08VpLcq1h1EhIbxPPNlEY4Fl8q6narRe870nAc+KyzW0cNZhAI3tFL53bt7tWxcByUt5xvu3pSXHsTofDt5zET+JUVaHMZSyS3JN5+oZrwCo6e5C3q4KZiyDuUbSfBEMx9mb1iWj3J8o3y0RNGWd9WGZXaAeq3ifckvnsvYU/qbONZxdxPvRXmUfuWKUY5I1xlLNnhQqO6pj8T/AFXP5OlP53X/AM70pdu9W981133jkXfFG5Lh1K1Tez6DY4WU+2D8f6rgbOPPtN/88UrFqQe0fiu7b8v2iVmKHA3BUWjQ3Zsu8+0PkioNjdebm+JSWO/N70VFanPajWF7CpeIvuKilsTF7UjQqPHbD0OHSSg+IC8/idOe1H16Vp3IPPxROLejsIbtq7nrFDZTDN57jj+s7VPa1DFM9RtYd4aV5BU2WvP5B3iSnlPyc3nc3bviVNOmt5joVOEFyPThYrj6t1dvcGBZS2XH1bEbe4hSFXyXTe3Np3EprB5O4WevM89yQ40193Qfiqv7betja3j5ZP8AG7v7LgklryfGb178p16hJwVFHs3Sj5l7vFaGxTi5Rk9+pWqbX0/pAOmtZW5si/8AgrWdxdZe7xBREfkNqfppT3ED+Sf2tto4vUiJ7mqeyPlTsjURwO8eCNePLtHsVFZe4WzyJ0RzdIe95C7HyUYxnMa97yorIeUnLP13W7g9zCSp65nsnL9ZJPp2DVo+SYqdXeQLnB6Lmz0i7szh4Bq4RDTtIUll8rjGaiFoef1RwUi6CVx1e2Rx/W1K1j9H82fgnRjbViZJM4ne6Y+gzdHcmGM2dcSC5DtzDmcmaeC1btO/uRmPFayLzC1I4QOWqp6+fawcNF5LBtFI7tTrH2ZH6c0uVPFqApSgej/2sd1Lj8vTv5apNiseTpqquhQaOpSzUI7FEHUnuBRxWZOZKPrbNk8Xkp1XjaESCp5VXsWw+HjrLMAhxEMfVqVzLcDBowAeCMdHqszWCVivqNwWyjkT161O/gNUknwU0h46q881b2Lq5jQnRrYdETy+HxfUyDi2K19ZMK+x8TeYVJNZa1KruaDeSYqlSQp0qUNT5mKij6gh7WQijHUkWR2hcddFOWrz3niSnRot5yYidZLKKHmS2l14M49yVflWb3rCuGjiUX5wxPUUtETuTep401zOtasMfYhC5caFJU/I6zhfcaRmLsCJjdF7klbG5bxwOTYzfATKmuI9iki9yNgsxDqCQRVXIyGk5NTZLKK4lTUy0LfZCeU9rIW+yFE18Y8ptU2ekcslFPUXpoXlTb2MdQTavt9GepRdDY9x5lUtDYxvDUqWcKW4+E6uw+i2xjd1Ipmbjd1FD09mIW800ix0TOQUsnT2LIqq/qsZMfG72StBj43eytjI1vIIea+RyCDN6DPlWp87Cw9bR8FhJha/W1vwCEtZOTq1SO9krHVqmxhJ7iJ1IL7R3Pjqo5hnwCU3X0mc9wfBSmSsW3a8SFLX6Vl3rFx8VVGlxZLKpfRWK3KbSUGa6bpPuAUhktqYnaiNg+CUzYmTr1WHmrm9SekkDhT1OZJZJTwGiJp4F7zxWMdgtRsGXcERrvsUGL2ZYNNVW43GxM05KGq5pyeUsm8oJJsVvmX1QsHJM4LAUfRneU+p6qOcCunMfxToqNyXV2phEpZIug7m7V8XLrvLq4pYy50lmS+xYKLkahpIkyNhM7sT2nOKUWaziqWWIIKZgVUZWIpwvqS02NJQj8YqOw4BKrU4VEZNk0opCp9MBY9CFrZsIfUpquKPKGtWrCFkV8ElOx1mrhsbgio3hLWreNNUhEojaKYI6Cw1JY0VEUdxEolHWvAJxUywCk4EyrLGritC0qZxOqubKi6afUQp5wQ6E2VdfKko6K2SklMJxAFJJJFsJNhQOq4dCF2auHpQ4GlrtQM8DPci5illopsRE2gO3HH7khvviHYi77jx5qYyLjxVcIkcmDZC1GNdNFO3LQPJE3ClUqoRiRk4klb16pK6RhMaq8E2HUKAVLj6rQktNO6ZQSYsoqTANE7rOCnahTesVNND4DyGRGRvSqAo6JSyRZBhocuSVi0rsSl2HXOHuQ0r1o8oWYo0hcmDzyJbZlRkyXzqiKJJsW2XFK7DSm06AmVESSSFUka4RMqwTRZ//9k="/>
          <p:cNvSpPr>
            <a:spLocks noChangeAspect="1" noChangeArrowheads="1"/>
          </p:cNvSpPr>
          <p:nvPr/>
        </p:nvSpPr>
        <p:spPr bwMode="auto">
          <a:xfrm>
            <a:off x="520699" y="31273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397" tIns="45696" rIns="91397" bIns="45696" numCol="1" anchor="t" anchorCtr="0" compatLnSpc="1">
            <a:prstTxWarp prst="textNoShape">
              <a:avLst/>
            </a:prstTxWarp>
          </a:bodyPr>
          <a:lstStyle/>
          <a:p>
            <a:endParaRPr lang="en-US"/>
          </a:p>
        </p:txBody>
      </p:sp>
      <p:sp>
        <p:nvSpPr>
          <p:cNvPr id="22" name="AutoShape 26" descr="data:image/jpeg;base64,/9j/4AAQSkZJRgABAQAAAQABAAD/2wCEAAkGBhISEBQUExQVFRQUFA8UFBQXFhQVFBQUFBQVFBQUFRQXGyYeFxkjGRQUHy8gIycpLCwsFR4xNTAqNSYrLCkBCQoKDgwOGg8PGiklHyQsLCwsLCopLCkpLCwsKSkpKSwsKSwsKSwsKSwsKSwsLCwsLCwsKSksKSwpLCwsKSksKf/AABEIALcBEwMBIgACEQEDEQH/xAAbAAABBQEBAAAAAAAAAAAAAAAEAAECAwUGB//EAEQQAAEDAgMEBggDBgUDBQAAAAEAAgMEEQUhMRJBUWEGInGBkaETFDJCUrHB0RVikiMzcoKi4QcWQ7LwU4PCNERz0vH/xAAaAQADAQEBAQAAAAAAAAAAAAABAgMABAUG/8QAMREAAgIBAwEGBQMEAwAAAAAAAAECEQMSITFBBBMyUWGhInGBkfCxwdFCUuHxFCNT/9oADAMBAAIRAxEAPwDozUNOrE42N2SpMruKgZTvBX0tHy9hgc8eyU/rbxqL9yCE/apCtcN11qNqCvXme8LJemhPvWQktc0jNljxtteVwqYJIyeuW9oY5h83uCX6Bu+qNINZuddItahxTRH2XhS9RfucD3hHY2/kW+rsO8pfh43FUmjk3jwKj6s7msD6BH4e/c5SFJMN4KGsRvKXrJHFamH4QrZlG4Jelk+FUMxN43IgYi78nj90rtDKnwR9Ydwsl6zJx7k5xG+rUvWm8FgfJjjEJR2diX4kTq0eCQrAOCdtaw6t8EKXkFSfmMJydym2V3NWGBh3Pb/KVEUjd0ncckNSG0SEKh3FEQ1DtxVPqbuIPYVHYIWdMKuPJqRl5+FTNK47h3IGmLjuCOZA/wD4Vzy+F8o64fEuGSZTOCIZG7ioMa8cFc2U8PMfVRlJvyLxil5jEP4hR238Ae/+6k6Q/C7y+6q9J+RyCvyGdebCocx1hY9t00jFR6wODvBMakcfml0uw6lRMAcR4hIxKv0t948lLbcm3BsIxjioZ8incb6ptpGzUNtO4JJ7pLX6Ar1OLMXApelkGmazxUFWMqOa9WjwtQSa2Te0JvXOIUW1Xep+uN3tWDfqSE7Sn2YzqFWaqPhZQMgOixrL/VIzom9TtoT4oYsduKQik4rUC/QJ2XjeU4qJOKobthS9ZcNy1GsvFS/epirPAIb1vkn27oUawn14b2qQq2HchgxS2eSFBtl+3GVYymv7LkEbKIeRvQaCpB7sNeoegc3UJ6aoj97aHO5RYijOkniR9VJzrZosserdP3B4qy29w7/oio8SI4HtH2Tfht9HMPkl+FP+HwcEjljfJRRyx4sLZWRnVgB7AVaHxcvBwWccPkHun/nYnbG8bj5pHGPR+5ZTn1XsazGxnRw8VaIDucgIKe+twim0ltHHuUZUupeNv+kKY13FWlqoiaRvPerwVJs6EhNcUiUxCYtQCNYKLgOKfJM4NRAQMfYfBINI0A8E+y3iok20KaxaRIyHekH8lUZCoCXkR8kQFxKSgkhZqOL9cpzuKi405327UHTRyx+w4t7ES+rqCLO2Xjg5oK9R2nseKmmt/wBBzQtPsuVbsOl3Zp4dge3E8c2Pt/SUfC+nOk0rDwdb5ltvNB5GujCsSl1RmGkeNQn0WsaZ5F2ybQ5tBHi0qh9FKRfZDuw5+BAWWaL6geCS4QB65ZL18q10bR7THDtBUC6NUtMk1JDeulSbU3UPSt4JbbCiKXhwO9Oh9hu4p25INjUXGUhSY9x0TMkbwS9Yt7KRtjqK6stdA7eCq1E1TjqSpQQl5stbXJqTdRJtbfRWNiKOgwcD2ifkEc3DoxuHeT91CWeKOmPZpMxtkBEU22fY2u4laBEA/wCn4hORG/KNwDuR+iR5r6FY4K6kWVUzPazHNXNxUbwR2FDfh0vvOHifkiabD2jUgqUnj6+xaKycL3LWYi3n5ImOoaUhSsGgCkIxwUHKPSzpjGa5omTyun9IeCa1kvSBKUIkHiltuCfbUSiAZ1TxVQnB3q4MB1Kg6Jv/ACyIrI3UdlTMIGhVaICYcpbapF1IOWsxP0oTJtkJLWajzsYrJyVpxV4GrT2Ib0jd6V2cV7DPAthDMYJ1REdQx2rT3ArPYADcahaUWOTDI7LhzFvMJZX0Q0KfiZfHBFqGvHYHD5KT5A3SWRvaXfVVfjR/6Q/Wfsl+OBwDHMAacjmTa/ao/F1idHwdJFrK6UaSh3aEJWySP9q3cLLSiwJmRa5xB4EfZXuwRu57++x+iXvcaYzw5ZLn3ObbcIgUpIuLeIWhLgkm4tPbkUI+icDYt8CFVZIy4ZB4ZR5RUypcMr5cFY6Yu1t4BVyQW3EKcVN1S48gAjceQJTexHRFwQOcLiwHNXQUbCLk9xV0cmRa3LhbRTll8isMH9xWMLJ1d4BTmoGxtvtG6EkM+nW7k8WHSOzd5lLb5chqjxGIxr5PiKiZy7Uk961YMKYBmAe9GR0sY91qR5oLhFFgnLlmPS0O0czYLXpY4Ys73PG6lNSsdushHYMPiHgVN5FPl0VjiePwqw2XGGbgT3qLMTb8Pmh4cPYPaeD4o5kUQ0aCpvu1wWXePmgiCsDtyILkELjRtu5ERyHeoOuh0RvqJ7yVEQXTuqmDUhVuxEbreK25rXUmYeaYxc1XtFyl6uRvRBQNUUzz7LyPBY1TgtW45VAt2EfJdGXW1zQVXjbY9Q63Jpd8lWEmuCOTHF+J+5j0+EVrCD6YOG8ZrV9fcwddp7hdUx9K6d2rwP4gW/MIpmKwO0ew/wAwTycn4kJBQj4Ze9gJ6V04OZcO1rvspt6U0595HGKJ+5rvAoaXo9Tv1YB2ZIrR1TDWTo0OOkdP8aSFPQ+n4O/UktWP1FvL6HK4bWRM/eR7fPInwK146+hdrHbtb9QVzbSOKsEjV2yxqTu2edDLKO1L7GzVUdM/908NPC5t5qIwCUC5cy3aT8gsZzwjaHFpI8gbjgcwg4zS+FhUoSfxKvkaLcIf8bfAqmpwl7RcWeOV7juS/G37mNHe77po8fkDsw3uG7tJSLvSjWHgFjktvI7yFcAD7x/qK6Giq2SNuLX52V0krSLEjuKR56daSkez7XqOX2y05Od/ztV0eJu97PyWjUU8R3EntQ7aCM7rHkU3eRkt0J3c4vZlkdc0j2WqHpWhwNxbtVE9OG5NDifJRZRSn3XLJR5szcuKIPkcTbaJ70RT00gIP/kEzcGlO4DtIWhBTlgsbdy08kUqTNDG27aY75W3uXAHfqr2TtOlz3FDOvfIgdounLzvmA/lCg0mXto0GzclBz3jQxgcwR9UD6dg/wBc9zB9kVRzxvOztl54Fo+wSONb/sUUr2v3RZFVu3ui7iUeMx9s0M6kI9lkfePsEVA11swB2XUpNdC0U+oG+mPB36R90TTxkD7iyqnZJ7lz/Ofunp3TXs5mXaT9UHwZKmUYl0hEWrC7sc0fNZ3+bzJk2mlPMOYfqi8bwWJ4u6Nx7HEWWdRdGob3aHtP/wAhv/tV4Rhpv8/Uhkll10nt+egfTse8XLHN5Ot9CtSAxsHWLQearhs0WJcO258yENWU7ney4d4Um7dF0tKsNdjMA0liv/E37oObHc+qWu7CFjOwWW93xQv8j5hXswaMZ+hDTy/sqKEETc8j6UaceIudqFc1zTuWZFTgaOLfMeaNiY4bwUrS6DxbfJOagjeM2g9oBWZP0Np3e6R/C4hPX9JYoTsuDr8hf6rCxDpdtfunOZ81XHDI+CGXJhXio0JOhbm5xTPaeB+4WPUTVrCW+kcbcyow9KqoHKW/aAfotWm6bEfvYgT8Tcj4FdGnJHlJnNeGfhbRhmoruMvi5JdUOnMHwyeA+6SGuf8AYHuYf+jFJVwHR8Nu77K6mEbvYMZ/h2b+QXDFxabEEHgckTT00hzY1/a0O+aV4fUdZ9/Cdk4katvyIus+uwaOQ3Z+zdvFsvBYz5qlmZdI3tcfujKHpBnaXrDjvSaJR3ixu8hLaSL4ujp3yeA/urv8vx8XF3O1j2WUvxWNukgtwzuPAKLsciO89zShqysOjEjLmcYjYmwRMOIaWa53YFt08rHN2hnzIRHpOCDzdGhlh6pmG/ETbrMcB4K6mqQ72WeJOajWYPLK65ka0bgrqbBSLD0xy+ED5ouUKAozsPhsNwHYFYZba2HaUHUUTWNu57u8jPussyZgIAN89LDQcyFJRUupVycdqNt1czS9zwGZQL8RDjZoPeQ0KimgiboXF35Qbor8Nc7SO3Nx+iaoxEuUh2M4uaOw3REdFGfdaSpQYD8R8BZHw4cG6Kcproykcb6oGZRN+BngFeyG2gA7AAiBSniVY2jKi5F1FIya2nlPsut3E/JpUaakqNTJccNot+bQtSehHvfIFDMw9p9kAd7h8gnT2Ea3Kg23t3PeT8kTFGPc+v1UPweo/wBOZjeTo9vz2h8kDUYdiI0ljcPysIPmVtn1Bbj0Y2NVFU0Xjja/sc6/6QVyh6V1LXWfHG08HtlB/wBy6UxzE7L5nNdwDww+bVVU4LIfakqCOZjlHgQujHJRVM5cqlN3D9gSl6cS2s6GJw/JLY/pejYulsfvxTM5+j22+LCfkgDhjRr6F3KWAsP6oz9E0eExk9WPZPGnqWn+iSxRccbDGWZc/n2/k6Cmx6nfk2Vl+DjsO8H2K0Q24+u5cy+k2W2fLbh6xHs/1jIrksWfPFJdj/R84ZDsnnkfokjh1PYpLtHdq5L89z097SBoCuer+k8bHFj45G/mAFu0Zrk8N6QV73BrKgOO4SbOfLaIvfvW2MQrG/8AqKb0jd5js4/pzTrFpfxCvPrVxv7ApwUTkuima650dkexF0PRd7XftI2Pbydmr48SoJcifRP4OBjcD2quooKqPrU85kbua4h3gd6prlwSWOC+Ln5P9g93ROnd7paeRP1QNR0J+CTucPqEDH09mjOzNEDbUi4PgUX/AJ6ZIC1o2HHeToglmTGvs8kYs+GPY4tIFxkktYYftdbbYb532h90l0ayHdo1o3X9o3PhZWPdzPinqWMttE7PO9vFZMmOU7P9Rz/4W5eJyXnpOXB3ycY8s0HDbycLjjv71n1HR8F3VOyOAGfmUVR4lHJ7Du52RV8kg35FHVKIumM0CQ4JC3UEnmfssirpHueRHGbbtw8St03ceXG6vbI0ZDXimWWSBLDF7GZh2G1LRYvY0cLbR+y046V++QnsAaPAKxr7ZlUvrrmzUjm2x4wS2AqiOzjd1+/NaFNXMAsD90mYe1x2nDNHUuHMGjQhKSa3DGDT2BHsbIfYLzzNgEbTYWze0K6rnbE3ieAWQyqlld1AfO3ilVtBdJ+ZszyRRtz8GoWLEC49SMgfFqiqWhsOvYnxR8cHJT1JepTTKXoAU8Ux9p1hwFro1kBUpaljBnnyCrGIk6CwQbbGUUiTg7cCfAfNVOFR7rWfzSO+TWfVSdUu3NJ7P+WVIlqT7MbG83yfRjXfNZfQWXzf0/0WClqjqYR2CQ/UKuajktmTf8h2T/UUny1DfbmgZ3OPze1U9Z//ALlh/gAv/vcnRLbje/VoYU7wNaocxZw8gVOOBztJ5+xwA+cYKrlZM0ZTSW5GP6sKDGKGM3f6R3MejJ8Bs/JNyKk09/z7P9girwlrs3gv5ku+hQfq8cehmj/gkuP0uV8PTSncdkvaD8L7xn+sW80RU4lAR1yADx39h3pk5rZ2CWPC3qSV+f8AkFhxdl7Gpid+WZoa79QVeJ9E6SqbtbIa744XBze9q5HFKGCSR3o5LZm19EJSYLO13VeQRmCN/ZZdPcNLUnR58e2xnJ4qv5v9HuEzdHaiJxbTVHpBmCxriD2GM6+azHExutVQOH5mfs3jna2yfALoKGrmjeDLG2a3vA9ccwfa+a6R3SSjnZsS6aFr2nLv4pnNrhX8gxgn4nT6J/z/ALOEgwellN4asNd8E49GezbFwVrRVVdSgCRhli3EdcW/K9unesfGMBhL3ehfcblm0uI1VIbMe4Dhe7T2tOSo4trfdE4ZYaqW0l5P8s7oVUFWzINLt7HgbQ7D9lgVULIn2bI+B3A7RjPfqPNV03SWKUgyxhr/APqR9U34kaFbVbU080VnODssnaOCmouL9Dr1RyLer+xz1ZTTEbTgJG/G07Q8R9VlyRt3ZKyRskLrxPIHI/RVx4kHG0gz4jJdK8mcMop7xZXsu4lJaDaFpFw8WSRoWpHW1mHtqLZyADhYNPbdQiwqlZYZE8XOJ8hYI+MdW3JZ9Tg4NyCvM1viz2XjV3W5ZVYcwt6rbfmYfooUUBaCHPc4cxosmXDZweo4jsP0XRUcREQ2znvWctjKO/AQ2BlshqptpgBcIWEAZB/cp1U7gMrFIUBKuR97AXWlhlBYXcgMPcXOzH1W3fchJhSJxs2jyV88wY3mno2rOxR5LlNbseqIwgyPzWyNljUHhTAAnrydoLPd0bhWadGy/WOiExDFPdGSJBIiyXOTzHaNtUqW4zexp0tOTmSq5MUAfsMFzxVtGXGM31sVk4XBszdbinS8ybb6HTQuDG7Tzms2vrWvvcvLR7jCRft2cyrsahcG3GiwMOrG+lv6UfwZW+6EfMM0mtLD6au2QXNo2saPfldFH3k9Z3ih6nplCRsumiZzikkcR/MIrI/EKRstgbEa7LrWPcdUJUUtQ2whjjI4OLm27NlpBVE092ReOlS4+X8UTwvpLAT1Koy/l2mOP6SA5E1WJUkt2yejJ3g/s3j5FYFf0bD7PmbGx4z2x1bfzGxWXjVRE5gbtB7m6OHDhfeqQhrlsQy5Fhx9PkyWPYJTyfuZifyOO1Y8jwXJTmanOzc24e6e5aFFSu2xsnejukkY2BfVeioVE8N9o/7q6Pp5AmEvZUHYLxG86E+yTwvuK2Y4amke0ubtNBGYzH9lxNKw7WS6aXG5wwD0hsBoc/mh8T4Lyhii6afpR22MUjX05njyIbtW7r2XBN6SxyHZnZsuGQkbr/MN4WjhWNSyAscerw3LmOkFOGymynDE4Ky8u1xzZO6raup0dRgL9j0sRD2a3b9QhaeUP6rxmhejOOSw3DXZHUHMeCIrawGTasATrbJXjfU48sIJ1G0/zqE47hsTWh1gLjUZLBik3A3WzXz+li7AuS9MWPSpaDpjP/kJ7bo1zLbVDVNOHZhbFBFBPEdp/o5ADa/su+xWY1ljZPd7CU4bmftvGSS0nQhJDSP3y8j0Cmq2vFxodOalMUFQ4N6Joax4sOOqOcCBmQV5D9D3Y3W4EZrZokTB7dkqLo2lMyNpORzRTszTAX9HyXEh5F+ZyQ9ZgElspXeJW7E1wTVcJIzKOpi92jlfS1NK3aadsDUEEkcwV0GCdL45gGv6j+eh7CqqaVoOySHclRifRFkrS6Hqv12dGu+yZaXtInNTi9UPsdpSzgDXJcf0k6YxxyWaC/iRa3cd65B9bNG4se542TYtJOXcr3QCYADU2A71WHZly2ceXtsk0ktjtejHTSCZwZfYedGusL8gdLrqZ475rzN3+HWyATIQewEX4a3W1h2L1lI0NlHrEI95vttHfmfPtXPKEX4Wd0ckor41sdxS1jbbJKycWodg7Q0QQxGGpG1Tv6/wHqu8PsoUuNyMOxO07OiRY2M80fp5gI6SPa+0TmuzzY42uOA5rbpsTimttAxScHZXPI6FZWK9BYan9pTv2H7uCwJ24hRC0jPSsHxDabbt3KiipKlySlOUXb4+6PT4ZSBsvG0OKwMZ6EQzXdE4RvO46X+i4+n/AMRHN/03R/wuu39LgtCH/E12hYxw5hzHeIJCCwzT2DLtGNqpFB6JYnBkyR7m8GP2m/oP2U4cOxAe1ET/ANoDzaAtD/OsUgzje3L3JY3eRsVQzHqcG5kmHJzLjxa9dUbr4kvseZmdNaG2vml+qL4cIqD7cLWjedlt/wCu48UFU4U2M9Yt1OQIJ79nILQPSan5n/tH/wCyxq/Fo3klokJ5tsP9xVMTd8exydqx3DZ2/mhOq2sHVGaxq0vkOaKLnu0aU7ady6uThxpQ36gtNRhue9Slu42AR7KMlWF0cYvqUQvJv5sehpxEwuK5nFptt5R1fiTn5DRCwURJule+xfBDQ3knyTwumtmr6uO5V1tkKmNhJTV0M5OUtQTHFaNcxWx9Zb1fW7LbLAdJcpJ1wdPZFJXIIp7gJnTm6eN2Si4i6Bere5YJynUEltxaXkenNp2HQ+aqqIGD3j2XuspnSWmJ63VPfa6rm6VU4vbNeVpZ7euPmERSkO324lB45SS2EkJIIGg3jXLjnuWdP00ZuYjcN6YwvIDjs8jp46Jqa3oRuMlVmVB0ynabPsbcrFE1PS0vZYXv5LpKnDqeUAljXX96wPmhD0YhGbGDzPkSmU4dUI8eThM4+GGpe7bYTbich/dbmH9LpoHWmZtNG9v91rwUTtD3DgipMJYRoEspJjwxyS5Lg2jxFl8i4bx1Xt5H++Szh0LdE8OjkuGkGxGeRvqE8eGMjdtNGweIyv8AdTqOk08BG1GJYz7zbh47RvQjKS2izTxQe80dPS1zJbtdk4Wvwv2qNRh7m5szWXQ9IqaosA7Yfwdkf7rZp3PbvDgoyVF4tNbbnPVWHQSOu9ro3/G07J7eBRdPFO0Wa9lQz4X9WS3J2d+9bssEcg6wWDXdEnX2oZC08LlNHI+GxJYY3aW/oGQ1sTPbbJTn8wuz9bbhasWIhzeq+OUci0rh6mqr4Mj1wO9Y0+KtdcyQ7Dvib1T5Kix6tzmlm7vb9dv8ex2GL4XTOBc+EsPFuXloueOBUxOTnN/lB+RQEWMNtYTyt5Ou4eR+im3GXDR0cna232K7ceypnjdoUpS1RpfnpQYejMPuzDva4Jo8GDffB7MvMiypOOm37lva1zvqSoDHPyH5qqo5ZrK+K+l/uaL6EX1YNOf+0K0P6uyADzDTdZbsaHwnxP2UW4twJb4/PJNsT7uZoOJCqfLZZr8RJ3lV+kJ3+aawLC+oZNVHig32Ouak2Mb1YAESiSjwVMjHBWektonMwGqElrgFroZRcugSG31VNTWhosEBNXkoN0l0uo6I9nvxD1EpcVCOFOCk6VIdi2VIm82VYUC5RdMtYyiWGRJCmVJLqH7s0cZr2SSlzBZu77rMfIhjIrWG65y7hW7JE3VZjKOgpb6JTRBpsjQuuuCWHY/PB7Dzb4TmPArp8O/xEGQlj7XNP/iVxcoQpdZTcV1Lwb6Hs9Bi8E4/ZvBPDQ+COuBqvDGVRByNjxC1KfpNUNyEz7cNon5qbxeRXvGuUenYpm3LInTlzXCVuIVETzc3z3hKl6Xy+/Z3PetWmxOGfJ4APA/dMoVySnk1cbAFP0nDmnbYL24ZHkjKPp2YgBcuG5p1H83/AOrFxIsNy0BrRkOfNY74k7giUcjbPSKP/E9hPXjNuIIut+j6cUsmkmyeDsvmvJKbDgRfXRacPRvb0JapyxQLRyTfG56dPiwcDsua7hmsKev2spIsuVx5heezNlhPVccjkQbKyHpLUN0eU8YJEcjlM7CeCjd/puaeRWZJSw3y2teSzD0slPthruZaL+Sq/G2nVtuwrog0uTgyYcje3tsahhZuJSaRy1vpn4rKOKs3XUm17fiCpqRLuZ9ToRioEWwG3zvf+yBa1x0B7kEZxs3EjOy+fkqm408aHty+6FpcB7qbDjC4FOARw8VlyYq88FU6ted6OpDLBN8m0ai3BVSVZWR60UvTlHWFdnDXzHiqXOHFByV1srX8U3p78kuousLQQZAkDldDNkUhJZLY+iiTpUwkTScQh3yIah1Gwh0qqchzIdym02zKzdjqFF3oikoesFJbYFSBbK5rwNUySkXe5e2qtoVB090ySImlDEqp4SSWCiktSakklZUujlVjashJJFMRxTLDWX1V1PCX6JJJiUopLY06SjezO4Rr8RfHGeeXikkk5e4PCm0YNVVlxzVMVgkknN0LJzdByBOksGGxS9M0pkli/Qta4q5xySSWJy5GgcrA5OknFktxnFT2shxCSSViMpqAPJPTEb0kkB/6R3lIHJOksDoRdIoJJJg0M5qa6dJAYjcpJJIBP//Z"/>
          <p:cNvSpPr>
            <a:spLocks noChangeAspect="1" noChangeArrowheads="1"/>
          </p:cNvSpPr>
          <p:nvPr/>
        </p:nvSpPr>
        <p:spPr bwMode="auto">
          <a:xfrm>
            <a:off x="673099" y="46513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397" tIns="45696" rIns="91397" bIns="45696" numCol="1" anchor="t" anchorCtr="0" compatLnSpc="1">
            <a:prstTxWarp prst="textNoShape">
              <a:avLst/>
            </a:prstTxWarp>
          </a:bodyPr>
          <a:lstStyle/>
          <a:p>
            <a:endParaRPr lang="en-US"/>
          </a:p>
        </p:txBody>
      </p:sp>
      <p:sp>
        <p:nvSpPr>
          <p:cNvPr id="60" name="TextBox 59"/>
          <p:cNvSpPr txBox="1"/>
          <p:nvPr/>
        </p:nvSpPr>
        <p:spPr>
          <a:xfrm>
            <a:off x="40005002" y="10134602"/>
            <a:ext cx="2087880" cy="477005"/>
          </a:xfrm>
          <a:prstGeom prst="rect">
            <a:avLst/>
          </a:prstGeom>
          <a:noFill/>
        </p:spPr>
        <p:txBody>
          <a:bodyPr wrap="square" lIns="91397" tIns="45696" rIns="91397" bIns="45696" rtlCol="0">
            <a:spAutoFit/>
          </a:bodyPr>
          <a:lstStyle/>
          <a:p>
            <a:endParaRPr lang="en-US" sz="2500" dirty="0"/>
          </a:p>
        </p:txBody>
      </p:sp>
      <p:sp>
        <p:nvSpPr>
          <p:cNvPr id="63" name="TextBox 62"/>
          <p:cNvSpPr txBox="1"/>
          <p:nvPr/>
        </p:nvSpPr>
        <p:spPr>
          <a:xfrm>
            <a:off x="31165800" y="19621481"/>
            <a:ext cx="5837388" cy="2200554"/>
          </a:xfrm>
          <a:prstGeom prst="rect">
            <a:avLst/>
          </a:prstGeom>
          <a:noFill/>
        </p:spPr>
        <p:txBody>
          <a:bodyPr wrap="square" lIns="91397" tIns="45696" rIns="91397" bIns="45696" rtlCol="0">
            <a:spAutoFit/>
          </a:bodyPr>
          <a:lstStyle/>
          <a:p>
            <a:r>
              <a:rPr lang="en-US" sz="1600" dirty="0">
                <a:latin typeface="+mj-lt"/>
                <a:cs typeface="Times New Roman" panose="02020603050405020304" pitchFamily="18" charset="0"/>
              </a:rPr>
              <a:t>For more information, contact:</a:t>
            </a:r>
          </a:p>
          <a:p>
            <a:pPr algn="ctr"/>
            <a:r>
              <a:rPr lang="en-US" sz="1600" dirty="0">
                <a:latin typeface="+mj-lt"/>
                <a:cs typeface="Times New Roman" panose="02020603050405020304" pitchFamily="18" charset="0"/>
              </a:rPr>
              <a:t> </a:t>
            </a:r>
            <a:r>
              <a:rPr lang="en-US" sz="1600" b="1" dirty="0" smtClean="0">
                <a:latin typeface="+mj-lt"/>
                <a:cs typeface="Times New Roman" panose="02020603050405020304" pitchFamily="18" charset="0"/>
              </a:rPr>
              <a:t>Eric Albers, </a:t>
            </a:r>
            <a:r>
              <a:rPr lang="en-US" sz="1600" b="1" dirty="0">
                <a:latin typeface="+mj-lt"/>
                <a:cs typeface="Times New Roman" panose="02020603050405020304" pitchFamily="18" charset="0"/>
              </a:rPr>
              <a:t>Ph.D. </a:t>
            </a:r>
            <a:endParaRPr lang="en-US" sz="1600" dirty="0">
              <a:latin typeface="+mj-lt"/>
              <a:cs typeface="Times New Roman" panose="02020603050405020304" pitchFamily="18" charset="0"/>
            </a:endParaRPr>
          </a:p>
          <a:p>
            <a:pPr algn="ctr"/>
            <a:r>
              <a:rPr lang="en-US" sz="1600" b="1" dirty="0" smtClean="0">
                <a:latin typeface="+mj-lt"/>
                <a:cs typeface="Times New Roman" panose="02020603050405020304" pitchFamily="18" charset="0"/>
              </a:rPr>
              <a:t>Principal Investigator</a:t>
            </a:r>
            <a:endParaRPr lang="en-US" sz="1600" dirty="0">
              <a:latin typeface="+mj-lt"/>
              <a:cs typeface="Times New Roman" panose="02020603050405020304" pitchFamily="18" charset="0"/>
            </a:endParaRPr>
          </a:p>
          <a:p>
            <a:pPr algn="ctr"/>
            <a:r>
              <a:rPr lang="en-US" sz="1600" b="1" dirty="0" smtClean="0">
                <a:latin typeface="+mj-lt"/>
                <a:cs typeface="Times New Roman" panose="02020603050405020304" pitchFamily="18" charset="0"/>
              </a:rPr>
              <a:t>School of Social Work, Division of Health Services</a:t>
            </a:r>
            <a:endParaRPr lang="en-US" sz="1600" dirty="0">
              <a:latin typeface="+mj-lt"/>
              <a:cs typeface="Times New Roman" panose="02020603050405020304" pitchFamily="18" charset="0"/>
            </a:endParaRPr>
          </a:p>
          <a:p>
            <a:pPr algn="ctr"/>
            <a:r>
              <a:rPr lang="en-US" sz="1600" b="1" dirty="0">
                <a:latin typeface="+mj-lt"/>
                <a:cs typeface="Times New Roman" panose="02020603050405020304" pitchFamily="18" charset="0"/>
              </a:rPr>
              <a:t>University of Nevada, Reno </a:t>
            </a:r>
            <a:endParaRPr lang="en-US" sz="1600" dirty="0">
              <a:latin typeface="+mj-lt"/>
              <a:cs typeface="Times New Roman" panose="02020603050405020304" pitchFamily="18" charset="0"/>
            </a:endParaRPr>
          </a:p>
          <a:p>
            <a:pPr algn="ctr"/>
            <a:r>
              <a:rPr lang="en-US" sz="1600" b="1" dirty="0">
                <a:latin typeface="+mj-lt"/>
                <a:cs typeface="Times New Roman" panose="02020603050405020304" pitchFamily="18" charset="0"/>
              </a:rPr>
              <a:t>Office: (775) </a:t>
            </a:r>
            <a:r>
              <a:rPr lang="en-US" sz="1600" b="1" dirty="0" smtClean="0">
                <a:latin typeface="+mj-lt"/>
                <a:cs typeface="Times New Roman" panose="02020603050405020304" pitchFamily="18" charset="0"/>
              </a:rPr>
              <a:t>682-8711</a:t>
            </a:r>
            <a:endParaRPr lang="en-US" sz="1600" b="1" dirty="0">
              <a:latin typeface="+mj-lt"/>
              <a:cs typeface="Times New Roman" panose="02020603050405020304" pitchFamily="18" charset="0"/>
            </a:endParaRPr>
          </a:p>
          <a:p>
            <a:pPr algn="ctr"/>
            <a:r>
              <a:rPr lang="en-US" sz="1600" b="1" dirty="0">
                <a:latin typeface="+mj-lt"/>
                <a:cs typeface="Times New Roman" panose="02020603050405020304" pitchFamily="18" charset="0"/>
              </a:rPr>
              <a:t> </a:t>
            </a:r>
            <a:r>
              <a:rPr lang="en-US" sz="1600" dirty="0">
                <a:latin typeface="+mj-lt"/>
                <a:cs typeface="Times New Roman" panose="02020603050405020304" pitchFamily="18" charset="0"/>
              </a:rPr>
              <a:t> </a:t>
            </a:r>
            <a:r>
              <a:rPr lang="en-US" sz="1600" b="1" dirty="0">
                <a:latin typeface="+mj-lt"/>
                <a:cs typeface="Times New Roman" panose="02020603050405020304" pitchFamily="18" charset="0"/>
              </a:rPr>
              <a:t>e-mail: </a:t>
            </a:r>
            <a:r>
              <a:rPr lang="en-US" sz="1600" b="1" dirty="0" smtClean="0">
                <a:latin typeface="+mj-lt"/>
                <a:cs typeface="Times New Roman" panose="02020603050405020304" pitchFamily="18" charset="0"/>
              </a:rPr>
              <a:t>erica@unr.edu </a:t>
            </a:r>
            <a:endParaRPr lang="en-US" sz="1600" dirty="0">
              <a:latin typeface="+mj-lt"/>
              <a:cs typeface="Times New Roman" panose="02020603050405020304" pitchFamily="18" charset="0"/>
            </a:endParaRPr>
          </a:p>
          <a:p>
            <a:endParaRPr lang="en-US" sz="2500"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21462" y="2682332"/>
            <a:ext cx="6600175" cy="4322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46190" y="2693939"/>
            <a:ext cx="6475272" cy="4310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2682333"/>
            <a:ext cx="6026630" cy="4322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22630" y="2682333"/>
            <a:ext cx="4423560" cy="4322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979130" y="8249420"/>
            <a:ext cx="10287000" cy="12803505"/>
          </a:xfrm>
          <a:prstGeom prst="rect">
            <a:avLst/>
          </a:prstGeom>
          <a:noFill/>
        </p:spPr>
        <p:txBody>
          <a:bodyPr wrap="square" rtlCol="0">
            <a:spAutoFit/>
          </a:bodyPr>
          <a:lstStyle/>
          <a:p>
            <a:pPr lvl="0" algn="ctr"/>
            <a:r>
              <a:rPr lang="en-US" b="1" dirty="0">
                <a:solidFill>
                  <a:prstClr val="black"/>
                </a:solidFill>
              </a:rPr>
              <a:t>At the  time of diagnosis……</a:t>
            </a:r>
          </a:p>
          <a:p>
            <a:pPr lvl="0" algn="ctr"/>
            <a:r>
              <a:rPr lang="en-US" sz="3200" b="1" dirty="0">
                <a:solidFill>
                  <a:prstClr val="black"/>
                </a:solidFill>
              </a:rPr>
              <a:t>“When I first found out (he </a:t>
            </a:r>
            <a:r>
              <a:rPr lang="en-US" sz="3200" b="1" dirty="0" smtClean="0">
                <a:solidFill>
                  <a:prstClr val="black"/>
                </a:solidFill>
              </a:rPr>
              <a:t>had autism), </a:t>
            </a:r>
            <a:r>
              <a:rPr lang="en-US" sz="3200" b="1" dirty="0">
                <a:solidFill>
                  <a:prstClr val="black"/>
                </a:solidFill>
              </a:rPr>
              <a:t>I was pretty upset.  I cried for three weeks</a:t>
            </a:r>
            <a:r>
              <a:rPr lang="en-US" sz="3200" b="1" dirty="0" smtClean="0">
                <a:solidFill>
                  <a:prstClr val="black"/>
                </a:solidFill>
              </a:rPr>
              <a:t>.”</a:t>
            </a:r>
          </a:p>
          <a:p>
            <a:pPr lvl="0" algn="ctr"/>
            <a:endParaRPr lang="en-US" sz="3200" b="1" dirty="0">
              <a:solidFill>
                <a:prstClr val="black"/>
              </a:solidFill>
            </a:endParaRPr>
          </a:p>
          <a:p>
            <a:pPr lvl="0" algn="ctr"/>
            <a:r>
              <a:rPr lang="en-US" sz="3200" b="1" dirty="0">
                <a:solidFill>
                  <a:prstClr val="black"/>
                </a:solidFill>
              </a:rPr>
              <a:t>“After I received the diagnosis, I was shocked.  Because like I said I was hoping there was nothing wrong, there was something simple.  But when they told me he was on the </a:t>
            </a:r>
            <a:r>
              <a:rPr lang="en-US" sz="3200" b="1" dirty="0" smtClean="0">
                <a:solidFill>
                  <a:prstClr val="black"/>
                </a:solidFill>
              </a:rPr>
              <a:t>spectrum, </a:t>
            </a:r>
            <a:r>
              <a:rPr lang="en-US" sz="3200" b="1" dirty="0">
                <a:solidFill>
                  <a:prstClr val="black"/>
                </a:solidFill>
              </a:rPr>
              <a:t>I started reading books and this and that.  Inside my mind I made him more feebler than he was.  But once he started receiving therapy, he responded very well to therapy</a:t>
            </a:r>
            <a:r>
              <a:rPr lang="en-US" sz="3200" b="1" dirty="0" smtClean="0">
                <a:solidFill>
                  <a:prstClr val="black"/>
                </a:solidFill>
              </a:rPr>
              <a:t>.”</a:t>
            </a:r>
          </a:p>
          <a:p>
            <a:pPr lvl="0" algn="ctr"/>
            <a:endParaRPr lang="en-US" sz="3200" b="1" dirty="0">
              <a:solidFill>
                <a:prstClr val="black"/>
              </a:solidFill>
            </a:endParaRPr>
          </a:p>
          <a:p>
            <a:pPr lvl="0" algn="ctr"/>
            <a:r>
              <a:rPr lang="en-US" sz="3200" b="1" dirty="0">
                <a:solidFill>
                  <a:prstClr val="black"/>
                </a:solidFill>
              </a:rPr>
              <a:t>“I was very concerned about my son. Not knowing what exactly he would be …a </a:t>
            </a:r>
            <a:r>
              <a:rPr lang="en-US" sz="3200" b="1" dirty="0" smtClean="0">
                <a:solidFill>
                  <a:prstClr val="black"/>
                </a:solidFill>
              </a:rPr>
              <a:t>category.  I </a:t>
            </a:r>
            <a:r>
              <a:rPr lang="en-US" sz="3200" b="1" dirty="0">
                <a:solidFill>
                  <a:prstClr val="black"/>
                </a:solidFill>
              </a:rPr>
              <a:t>wasn’t in denial that something was possibly different about him but </a:t>
            </a:r>
            <a:r>
              <a:rPr lang="en-US" sz="3200" b="1" dirty="0" smtClean="0">
                <a:solidFill>
                  <a:prstClr val="black"/>
                </a:solidFill>
              </a:rPr>
              <a:t>....</a:t>
            </a:r>
            <a:r>
              <a:rPr lang="en-US" sz="3200" b="1" dirty="0">
                <a:solidFill>
                  <a:prstClr val="black"/>
                </a:solidFill>
              </a:rPr>
              <a:t>frightened about his future</a:t>
            </a:r>
            <a:r>
              <a:rPr lang="en-US" sz="3200" b="1" dirty="0" smtClean="0">
                <a:solidFill>
                  <a:prstClr val="black"/>
                </a:solidFill>
              </a:rPr>
              <a:t>.”</a:t>
            </a:r>
          </a:p>
          <a:p>
            <a:pPr lvl="0" algn="ctr"/>
            <a:endParaRPr lang="en-US" sz="3200" b="1" dirty="0">
              <a:solidFill>
                <a:prstClr val="black"/>
              </a:solidFill>
            </a:endParaRPr>
          </a:p>
          <a:p>
            <a:pPr lvl="0" algn="ctr"/>
            <a:r>
              <a:rPr lang="en-US" sz="3200" b="1" dirty="0">
                <a:solidFill>
                  <a:prstClr val="black"/>
                </a:solidFill>
              </a:rPr>
              <a:t>“</a:t>
            </a:r>
            <a:r>
              <a:rPr lang="en-US" sz="3200" b="1" dirty="0" smtClean="0">
                <a:solidFill>
                  <a:prstClr val="black"/>
                </a:solidFill>
              </a:rPr>
              <a:t>Hopeful...</a:t>
            </a:r>
            <a:r>
              <a:rPr lang="en-US" sz="3200" b="1" dirty="0">
                <a:solidFill>
                  <a:prstClr val="black"/>
                </a:solidFill>
              </a:rPr>
              <a:t>I would </a:t>
            </a:r>
            <a:r>
              <a:rPr lang="en-US" sz="3200" b="1" dirty="0" smtClean="0">
                <a:solidFill>
                  <a:prstClr val="black"/>
                </a:solidFill>
              </a:rPr>
              <a:t>say, </a:t>
            </a:r>
            <a:r>
              <a:rPr lang="en-US" sz="3200" b="1" dirty="0">
                <a:solidFill>
                  <a:prstClr val="black"/>
                </a:solidFill>
              </a:rPr>
              <a:t>I was a little apprehensive but hopeful during the process.  Apprehensive that maybe that something might be different about my child and hopeful to help him</a:t>
            </a:r>
            <a:r>
              <a:rPr lang="en-US" sz="3200" b="1" dirty="0" smtClean="0">
                <a:solidFill>
                  <a:prstClr val="black"/>
                </a:solidFill>
              </a:rPr>
              <a:t>.”</a:t>
            </a:r>
          </a:p>
          <a:p>
            <a:pPr lvl="0" algn="ctr"/>
            <a:endParaRPr lang="en-US" sz="3200" b="1" dirty="0">
              <a:solidFill>
                <a:prstClr val="black"/>
              </a:solidFill>
            </a:endParaRPr>
          </a:p>
          <a:p>
            <a:pPr lvl="0" algn="ctr"/>
            <a:r>
              <a:rPr lang="en-US" sz="3200" b="1" dirty="0">
                <a:solidFill>
                  <a:prstClr val="black"/>
                </a:solidFill>
              </a:rPr>
              <a:t> “I knew my son had autism, but when they told me there is a good treatment for him.  I was so happy to start to help my son.”</a:t>
            </a:r>
          </a:p>
        </p:txBody>
      </p:sp>
      <p:sp>
        <p:nvSpPr>
          <p:cNvPr id="15" name="TextBox 14"/>
          <p:cNvSpPr txBox="1"/>
          <p:nvPr/>
        </p:nvSpPr>
        <p:spPr>
          <a:xfrm>
            <a:off x="25146000" y="8249420"/>
            <a:ext cx="11441747" cy="10833735"/>
          </a:xfrm>
          <a:prstGeom prst="rect">
            <a:avLst/>
          </a:prstGeom>
          <a:noFill/>
        </p:spPr>
        <p:txBody>
          <a:bodyPr wrap="square" rtlCol="0">
            <a:spAutoFit/>
          </a:bodyPr>
          <a:lstStyle/>
          <a:p>
            <a:pPr lvl="0" algn="ctr"/>
            <a:r>
              <a:rPr lang="en-US" b="1" dirty="0">
                <a:solidFill>
                  <a:prstClr val="black"/>
                </a:solidFill>
              </a:rPr>
              <a:t>After the diagnosis……</a:t>
            </a:r>
          </a:p>
          <a:p>
            <a:pPr lvl="0" algn="ctr"/>
            <a:r>
              <a:rPr lang="en-US" sz="3200" b="1" dirty="0">
                <a:solidFill>
                  <a:prstClr val="black"/>
                </a:solidFill>
              </a:rPr>
              <a:t>“Now that we had a diagnosis, I was more hopeful that we could get him some help</a:t>
            </a:r>
            <a:r>
              <a:rPr lang="en-US" sz="3200" b="1" dirty="0" smtClean="0">
                <a:solidFill>
                  <a:prstClr val="black"/>
                </a:solidFill>
              </a:rPr>
              <a:t>.”</a:t>
            </a:r>
          </a:p>
          <a:p>
            <a:pPr lvl="0" algn="ctr"/>
            <a:endParaRPr lang="en-US" sz="3200" b="1" dirty="0">
              <a:solidFill>
                <a:prstClr val="black"/>
              </a:solidFill>
            </a:endParaRPr>
          </a:p>
          <a:p>
            <a:pPr lvl="0" algn="ctr"/>
            <a:r>
              <a:rPr lang="en-US" sz="3200" b="1" dirty="0">
                <a:solidFill>
                  <a:prstClr val="black"/>
                </a:solidFill>
              </a:rPr>
              <a:t>“I felt like I’d been dropped off a cliff…alone.”</a:t>
            </a:r>
            <a:endParaRPr lang="en-US" sz="3200" b="1" dirty="0" smtClean="0">
              <a:solidFill>
                <a:prstClr val="black"/>
              </a:solidFill>
            </a:endParaRPr>
          </a:p>
          <a:p>
            <a:pPr lvl="0" algn="ctr"/>
            <a:endParaRPr lang="en-US" sz="3200" b="1" dirty="0">
              <a:solidFill>
                <a:prstClr val="black"/>
              </a:solidFill>
            </a:endParaRPr>
          </a:p>
          <a:p>
            <a:pPr lvl="0" algn="ctr"/>
            <a:r>
              <a:rPr lang="en-US" sz="3200" b="1" dirty="0">
                <a:solidFill>
                  <a:prstClr val="black"/>
                </a:solidFill>
              </a:rPr>
              <a:t>“Some of my friends and family too, said they didn’t think he had it because he can do some things. I tried to tell </a:t>
            </a:r>
            <a:r>
              <a:rPr lang="en-US" sz="3200" b="1" dirty="0" smtClean="0">
                <a:solidFill>
                  <a:prstClr val="black"/>
                </a:solidFill>
              </a:rPr>
              <a:t>them </a:t>
            </a:r>
            <a:r>
              <a:rPr lang="en-US" sz="3200" b="1" dirty="0">
                <a:solidFill>
                  <a:prstClr val="black"/>
                </a:solidFill>
              </a:rPr>
              <a:t>it’s a routine he knows so he’ll do it.  So there’s </a:t>
            </a:r>
            <a:r>
              <a:rPr lang="en-US" sz="3200" b="1" dirty="0" err="1">
                <a:solidFill>
                  <a:prstClr val="black"/>
                </a:solidFill>
              </a:rPr>
              <a:t>kinda</a:t>
            </a:r>
            <a:r>
              <a:rPr lang="en-US" sz="3200" b="1" dirty="0">
                <a:solidFill>
                  <a:prstClr val="black"/>
                </a:solidFill>
              </a:rPr>
              <a:t> a little bit of denial</a:t>
            </a:r>
            <a:r>
              <a:rPr lang="en-US" sz="3200" b="1" dirty="0" smtClean="0">
                <a:solidFill>
                  <a:prstClr val="black"/>
                </a:solidFill>
              </a:rPr>
              <a:t>.”</a:t>
            </a:r>
          </a:p>
          <a:p>
            <a:pPr lvl="0" algn="ctr"/>
            <a:endParaRPr lang="en-US" sz="3200" b="1" dirty="0">
              <a:solidFill>
                <a:prstClr val="black"/>
              </a:solidFill>
            </a:endParaRPr>
          </a:p>
          <a:p>
            <a:pPr lvl="0" algn="ctr"/>
            <a:r>
              <a:rPr lang="en-US" sz="3200" b="1" dirty="0">
                <a:solidFill>
                  <a:prstClr val="black"/>
                </a:solidFill>
              </a:rPr>
              <a:t>“I was pretty much overwhelmed by all the information that was given to me.  It was almost like I couldn’t process it all and even now I didn’t use half the stuff they gave me.  All the programs and groups, and paperwork to fill out</a:t>
            </a:r>
            <a:r>
              <a:rPr lang="en-US" sz="3200" b="1" dirty="0" smtClean="0">
                <a:solidFill>
                  <a:prstClr val="black"/>
                </a:solidFill>
              </a:rPr>
              <a:t>.”</a:t>
            </a:r>
          </a:p>
          <a:p>
            <a:pPr lvl="0" algn="ctr"/>
            <a:endParaRPr lang="en-US" sz="3200" b="1" dirty="0">
              <a:solidFill>
                <a:prstClr val="black"/>
              </a:solidFill>
            </a:endParaRPr>
          </a:p>
          <a:p>
            <a:pPr lvl="0" algn="ctr"/>
            <a:r>
              <a:rPr lang="en-US" sz="3200" b="1" dirty="0">
                <a:solidFill>
                  <a:prstClr val="black"/>
                </a:solidFill>
              </a:rPr>
              <a:t>“English is my second language.  It </a:t>
            </a:r>
            <a:r>
              <a:rPr lang="en-US" sz="3200" b="1" dirty="0" smtClean="0">
                <a:solidFill>
                  <a:prstClr val="black"/>
                </a:solidFill>
              </a:rPr>
              <a:t>was </a:t>
            </a:r>
            <a:r>
              <a:rPr lang="en-US" sz="3200" b="1" dirty="0">
                <a:solidFill>
                  <a:prstClr val="black"/>
                </a:solidFill>
              </a:rPr>
              <a:t>hard because some of the organizations did not understand me and I did not understand them.  And some of the organizations too, they put me on waiting lists for long time because I do not know the process.  Other organizations denied </a:t>
            </a:r>
            <a:r>
              <a:rPr lang="en-US" sz="3200" b="1" dirty="0" smtClean="0">
                <a:solidFill>
                  <a:prstClr val="black"/>
                </a:solidFill>
              </a:rPr>
              <a:t>us…many</a:t>
            </a:r>
            <a:r>
              <a:rPr lang="en-US" sz="3200" b="1" dirty="0">
                <a:solidFill>
                  <a:prstClr val="black"/>
                </a:solidFill>
              </a:rPr>
              <a:t>.  I didn’t get any help the first month until UCAN helped me.”</a:t>
            </a:r>
          </a:p>
        </p:txBody>
      </p:sp>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329583" y="2693939"/>
            <a:ext cx="7346766" cy="4310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84738" y="2693940"/>
            <a:ext cx="4811262" cy="4310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621637" y="2682333"/>
            <a:ext cx="5707945" cy="4307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a:off x="18288000" y="9232999"/>
            <a:ext cx="6553200" cy="12341840"/>
          </a:xfrm>
          <a:prstGeom prst="rect">
            <a:avLst/>
          </a:prstGeom>
          <a:noFill/>
        </p:spPr>
        <p:txBody>
          <a:bodyPr wrap="square" rtlCol="0">
            <a:spAutoFit/>
          </a:bodyPr>
          <a:lstStyle/>
          <a:p>
            <a:pPr lvl="0" algn="ctr"/>
            <a:r>
              <a:rPr lang="en-US" b="1" dirty="0" smtClean="0">
                <a:solidFill>
                  <a:prstClr val="black"/>
                </a:solidFill>
              </a:rPr>
              <a:t>Going through the Diagnostic Team Evaluation Process</a:t>
            </a:r>
            <a:r>
              <a:rPr lang="en-US" b="1" dirty="0">
                <a:solidFill>
                  <a:prstClr val="black"/>
                </a:solidFill>
              </a:rPr>
              <a:t>…..</a:t>
            </a:r>
          </a:p>
          <a:p>
            <a:pPr lvl="0" algn="ctr"/>
            <a:endParaRPr lang="en-US" sz="2400" b="1" dirty="0">
              <a:solidFill>
                <a:prstClr val="black"/>
              </a:solidFill>
            </a:endParaRPr>
          </a:p>
          <a:p>
            <a:pPr lvl="0" algn="ctr"/>
            <a:r>
              <a:rPr lang="en-US" sz="3600" b="1" dirty="0">
                <a:solidFill>
                  <a:prstClr val="black"/>
                </a:solidFill>
              </a:rPr>
              <a:t>“My experience was good… was very helpful.  They </a:t>
            </a:r>
            <a:r>
              <a:rPr lang="en-US" sz="3600" b="1" dirty="0" smtClean="0">
                <a:solidFill>
                  <a:prstClr val="black"/>
                </a:solidFill>
              </a:rPr>
              <a:t>(</a:t>
            </a:r>
            <a:r>
              <a:rPr lang="en-US" sz="3600" b="1" dirty="0">
                <a:solidFill>
                  <a:prstClr val="black"/>
                </a:solidFill>
              </a:rPr>
              <a:t>the </a:t>
            </a:r>
            <a:r>
              <a:rPr lang="en-US" sz="3600" b="1" dirty="0" err="1" smtClean="0">
                <a:solidFill>
                  <a:prstClr val="black"/>
                </a:solidFill>
              </a:rPr>
              <a:t>transdisciplinary</a:t>
            </a:r>
            <a:r>
              <a:rPr lang="en-US" sz="3600" b="1" dirty="0" smtClean="0">
                <a:solidFill>
                  <a:prstClr val="black"/>
                </a:solidFill>
              </a:rPr>
              <a:t> team) </a:t>
            </a:r>
            <a:r>
              <a:rPr lang="en-US" sz="3600" b="1" dirty="0">
                <a:solidFill>
                  <a:prstClr val="black"/>
                </a:solidFill>
              </a:rPr>
              <a:t>opened many doors for me and my son.”</a:t>
            </a:r>
          </a:p>
          <a:p>
            <a:pPr lvl="0" algn="ctr"/>
            <a:endParaRPr lang="en-US" sz="3600" b="1" dirty="0">
              <a:solidFill>
                <a:prstClr val="black"/>
              </a:solidFill>
            </a:endParaRPr>
          </a:p>
          <a:p>
            <a:pPr lvl="0" algn="ctr"/>
            <a:r>
              <a:rPr lang="en-US" sz="3600" b="1" dirty="0">
                <a:solidFill>
                  <a:prstClr val="black"/>
                </a:solidFill>
              </a:rPr>
              <a:t>“When I came to UCAN they said exactly what my son has and they did a lot of recommendations and helped me in everything.”</a:t>
            </a:r>
          </a:p>
          <a:p>
            <a:pPr lvl="0" algn="ctr"/>
            <a:endParaRPr lang="en-US" sz="3600" b="1" dirty="0">
              <a:solidFill>
                <a:prstClr val="black"/>
              </a:solidFill>
            </a:endParaRPr>
          </a:p>
          <a:p>
            <a:pPr lvl="0" algn="ctr"/>
            <a:r>
              <a:rPr lang="en-US" sz="3600" b="1" dirty="0">
                <a:solidFill>
                  <a:prstClr val="black"/>
                </a:solidFill>
              </a:rPr>
              <a:t>“I felt everyone was open to hearing everyone else’s opinions and suggestions, and I think there were good ones.”</a:t>
            </a:r>
          </a:p>
        </p:txBody>
      </p:sp>
      <p:sp>
        <p:nvSpPr>
          <p:cNvPr id="45" name="Rectangle 44"/>
          <p:cNvSpPr/>
          <p:nvPr/>
        </p:nvSpPr>
        <p:spPr>
          <a:xfrm>
            <a:off x="6385115" y="6622810"/>
            <a:ext cx="30866833" cy="9098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30" tIns="29363" rIns="58730" bIns="29363" rtlCol="0" anchor="ctr"/>
          <a:lstStyle/>
          <a:p>
            <a:pPr algn="ctr"/>
            <a:r>
              <a:rPr lang="en-US" sz="6000" b="1" dirty="0">
                <a:latin typeface="+mj-lt"/>
                <a:ea typeface="Calibri"/>
                <a:cs typeface="Times New Roman" panose="02020603050405020304" pitchFamily="18" charset="0"/>
              </a:rPr>
              <a:t>Parental Reaction To Identifying Children with Autism Spectrum </a:t>
            </a:r>
            <a:r>
              <a:rPr lang="en-US" sz="6000" b="1" dirty="0" smtClean="0">
                <a:latin typeface="+mj-lt"/>
                <a:ea typeface="Calibri"/>
                <a:cs typeface="Times New Roman" panose="02020603050405020304" pitchFamily="18" charset="0"/>
              </a:rPr>
              <a:t>Disorders….The Discussion </a:t>
            </a:r>
            <a:endParaRPr lang="en-US" sz="6000" b="1" dirty="0">
              <a:latin typeface="+mj-lt"/>
              <a:ea typeface="Calibri"/>
              <a:cs typeface="Times New Roman" panose="02020603050405020304" pitchFamily="18" charset="0"/>
            </a:endParaRPr>
          </a:p>
        </p:txBody>
      </p:sp>
      <p:sp>
        <p:nvSpPr>
          <p:cNvPr id="59" name="Rectangle 58"/>
          <p:cNvSpPr/>
          <p:nvPr/>
        </p:nvSpPr>
        <p:spPr>
          <a:xfrm>
            <a:off x="215899" y="6662243"/>
            <a:ext cx="5904165" cy="9098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30" tIns="29363" rIns="58730" bIns="29363" rtlCol="0" anchor="ctr"/>
          <a:lstStyle/>
          <a:p>
            <a:pPr algn="ctr"/>
            <a:endParaRPr lang="en-US" sz="4800" b="1" dirty="0">
              <a:solidFill>
                <a:schemeClr val="accent3">
                  <a:lumMod val="20000"/>
                  <a:lumOff val="80000"/>
                </a:schemeClr>
              </a:solidFill>
              <a:latin typeface="+mj-lt"/>
              <a:cs typeface="Times New Roman" panose="02020603050405020304" pitchFamily="18" charset="0"/>
            </a:endParaRPr>
          </a:p>
        </p:txBody>
      </p:sp>
      <p:sp>
        <p:nvSpPr>
          <p:cNvPr id="29" name="TextBox 28"/>
          <p:cNvSpPr txBox="1"/>
          <p:nvPr/>
        </p:nvSpPr>
        <p:spPr>
          <a:xfrm>
            <a:off x="996281" y="6622810"/>
            <a:ext cx="4343400" cy="830997"/>
          </a:xfrm>
          <a:prstGeom prst="rect">
            <a:avLst/>
          </a:prstGeom>
          <a:noFill/>
        </p:spPr>
        <p:txBody>
          <a:bodyPr wrap="square" rtlCol="0">
            <a:spAutoFit/>
          </a:bodyPr>
          <a:lstStyle/>
          <a:p>
            <a:pPr algn="ctr"/>
            <a:r>
              <a:rPr lang="en-US" sz="4800" b="1" dirty="0" smtClean="0">
                <a:solidFill>
                  <a:schemeClr val="bg1"/>
                </a:solidFill>
              </a:rPr>
              <a:t>Introduction</a:t>
            </a:r>
            <a:endParaRPr lang="en-US" sz="4800" b="1" dirty="0">
              <a:solidFill>
                <a:schemeClr val="bg1"/>
              </a:solidFill>
            </a:endParaRPr>
          </a:p>
        </p:txBody>
      </p:sp>
      <p:sp>
        <p:nvSpPr>
          <p:cNvPr id="3" name="TextBox 2"/>
          <p:cNvSpPr txBox="1"/>
          <p:nvPr/>
        </p:nvSpPr>
        <p:spPr>
          <a:xfrm>
            <a:off x="37471064" y="6664289"/>
            <a:ext cx="6235651" cy="909863"/>
          </a:xfrm>
          <a:prstGeom prst="rect">
            <a:avLst/>
          </a:prstGeom>
          <a:solidFill>
            <a:schemeClr val="accent1">
              <a:lumMod val="75000"/>
            </a:schemeClr>
          </a:solidFill>
        </p:spPr>
        <p:txBody>
          <a:bodyPr wrap="square" rtlCol="0">
            <a:spAutoFit/>
          </a:bodyPr>
          <a:lstStyle/>
          <a:p>
            <a:endParaRPr lang="en-US" dirty="0"/>
          </a:p>
        </p:txBody>
      </p:sp>
      <p:sp>
        <p:nvSpPr>
          <p:cNvPr id="5" name="TextBox 4"/>
          <p:cNvSpPr txBox="1"/>
          <p:nvPr/>
        </p:nvSpPr>
        <p:spPr>
          <a:xfrm>
            <a:off x="37945393" y="6662242"/>
            <a:ext cx="5329789" cy="830997"/>
          </a:xfrm>
          <a:prstGeom prst="rect">
            <a:avLst/>
          </a:prstGeom>
          <a:noFill/>
        </p:spPr>
        <p:txBody>
          <a:bodyPr wrap="square" rtlCol="0">
            <a:spAutoFit/>
          </a:bodyPr>
          <a:lstStyle/>
          <a:p>
            <a:pPr algn="ctr"/>
            <a:r>
              <a:rPr lang="en-US" sz="4800" b="1" dirty="0" smtClean="0">
                <a:solidFill>
                  <a:schemeClr val="bg1"/>
                </a:solidFill>
              </a:rPr>
              <a:t>Scientific Rationale</a:t>
            </a:r>
            <a:endParaRPr lang="en-US" sz="4800" b="1" dirty="0">
              <a:solidFill>
                <a:schemeClr val="bg1"/>
              </a:solidFill>
            </a:endParaRPr>
          </a:p>
        </p:txBody>
      </p:sp>
      <p:sp>
        <p:nvSpPr>
          <p:cNvPr id="6" name="TextBox 5"/>
          <p:cNvSpPr txBox="1"/>
          <p:nvPr/>
        </p:nvSpPr>
        <p:spPr>
          <a:xfrm>
            <a:off x="37481776" y="14989386"/>
            <a:ext cx="5761724" cy="1015663"/>
          </a:xfrm>
          <a:prstGeom prst="rect">
            <a:avLst/>
          </a:prstGeom>
          <a:noFill/>
        </p:spPr>
        <p:txBody>
          <a:bodyPr wrap="square" rtlCol="0">
            <a:spAutoFit/>
          </a:bodyPr>
          <a:lstStyle/>
          <a:p>
            <a:r>
              <a:rPr lang="en-US" sz="2400" dirty="0" smtClean="0">
                <a:latin typeface="Cambria"/>
                <a:ea typeface="MS Mincho"/>
                <a:cs typeface="Times New Roman"/>
              </a:rPr>
              <a:t>		</a:t>
            </a:r>
            <a:r>
              <a:rPr lang="en-US" sz="1200" dirty="0" smtClean="0">
                <a:latin typeface="Cambria"/>
                <a:ea typeface="MS Mincho"/>
                <a:cs typeface="Times New Roman"/>
              </a:rPr>
              <a:t>	</a:t>
            </a:r>
            <a:endParaRPr lang="en-US" sz="1200" dirty="0">
              <a:effectLst/>
              <a:latin typeface="Cambria"/>
              <a:ea typeface="MS Mincho"/>
              <a:cs typeface="Times New Roman"/>
            </a:endParaRPr>
          </a:p>
        </p:txBody>
      </p:sp>
      <p:sp>
        <p:nvSpPr>
          <p:cNvPr id="7" name="TextBox 6"/>
          <p:cNvSpPr txBox="1"/>
          <p:nvPr/>
        </p:nvSpPr>
        <p:spPr>
          <a:xfrm>
            <a:off x="37481776" y="14553192"/>
            <a:ext cx="6224939" cy="7109639"/>
          </a:xfrm>
          <a:prstGeom prst="rect">
            <a:avLst/>
          </a:prstGeom>
          <a:solidFill>
            <a:schemeClr val="bg1"/>
          </a:solidFill>
          <a:ln>
            <a:solidFill>
              <a:schemeClr val="accent1">
                <a:lumMod val="75000"/>
              </a:schemeClr>
            </a:solidFill>
          </a:ln>
        </p:spPr>
        <p:txBody>
          <a:bodyPr wrap="square" rtlCol="0">
            <a:spAutoFit/>
          </a:bodyPr>
          <a:lstStyle/>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a:p>
        </p:txBody>
      </p:sp>
      <p:pic>
        <p:nvPicPr>
          <p:cNvPr id="25" name="Picture 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681463" y="15092801"/>
            <a:ext cx="5494338"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0362638" y="14809998"/>
            <a:ext cx="5494338"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extBox 25"/>
          <p:cNvSpPr txBox="1"/>
          <p:nvPr/>
        </p:nvSpPr>
        <p:spPr>
          <a:xfrm>
            <a:off x="368299" y="2325461"/>
            <a:ext cx="4399522" cy="338554"/>
          </a:xfrm>
          <a:prstGeom prst="rect">
            <a:avLst/>
          </a:prstGeom>
          <a:noFill/>
        </p:spPr>
        <p:txBody>
          <a:bodyPr wrap="square" rtlCol="0">
            <a:spAutoFit/>
          </a:bodyPr>
          <a:lstStyle/>
          <a:p>
            <a:r>
              <a:rPr lang="en-US" sz="1600" dirty="0"/>
              <a:t> Stephen L. Rock, Ph.D. </a:t>
            </a:r>
            <a:r>
              <a:rPr lang="en-US" sz="1600" dirty="0" smtClean="0"/>
              <a:t>, Director </a:t>
            </a:r>
            <a:endParaRPr lang="en-US" sz="1600" dirty="0"/>
          </a:p>
        </p:txBody>
      </p:sp>
      <p:sp>
        <p:nvSpPr>
          <p:cNvPr id="33" name="Rectangle 32"/>
          <p:cNvSpPr/>
          <p:nvPr/>
        </p:nvSpPr>
        <p:spPr>
          <a:xfrm>
            <a:off x="37481776" y="13568307"/>
            <a:ext cx="6224939" cy="98488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8633400" y="13666287"/>
            <a:ext cx="4042949" cy="830997"/>
          </a:xfrm>
          <a:prstGeom prst="rect">
            <a:avLst/>
          </a:prstGeom>
          <a:noFill/>
        </p:spPr>
        <p:txBody>
          <a:bodyPr wrap="square" rtlCol="0">
            <a:spAutoFit/>
          </a:bodyPr>
          <a:lstStyle/>
          <a:p>
            <a:pPr algn="ctr"/>
            <a:r>
              <a:rPr lang="en-US" sz="4800" b="1" dirty="0" smtClean="0">
                <a:solidFill>
                  <a:schemeClr val="bg1"/>
                </a:solidFill>
              </a:rPr>
              <a:t>Results</a:t>
            </a:r>
            <a:endParaRPr lang="en-US" sz="4800" b="1" dirty="0">
              <a:solidFill>
                <a:schemeClr val="bg1"/>
              </a:solidFill>
            </a:endParaRPr>
          </a:p>
        </p:txBody>
      </p:sp>
    </p:spTree>
    <p:extLst>
      <p:ext uri="{BB962C8B-B14F-4D97-AF65-F5344CB8AC3E}">
        <p14:creationId xmlns:p14="http://schemas.microsoft.com/office/powerpoint/2010/main" val="2251251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7498</TotalTime>
  <Words>904</Words>
  <Application>Microsoft Macintosh PowerPoint</Application>
  <PresentationFormat>Custom</PresentationFormat>
  <Paragraphs>67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eric albers</cp:lastModifiedBy>
  <cp:revision>178</cp:revision>
  <cp:lastPrinted>2014-10-20T17:35:11Z</cp:lastPrinted>
  <dcterms:created xsi:type="dcterms:W3CDTF">2013-02-10T21:14:48Z</dcterms:created>
  <dcterms:modified xsi:type="dcterms:W3CDTF">2014-10-20T17:49:13Z</dcterms:modified>
</cp:coreProperties>
</file>